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52" r:id="rId1"/>
  </p:sldMasterIdLst>
  <p:sldIdLst>
    <p:sldId id="258" r:id="rId2"/>
    <p:sldId id="259" r:id="rId3"/>
    <p:sldId id="268" r:id="rId4"/>
    <p:sldId id="260" r:id="rId5"/>
    <p:sldId id="306" r:id="rId6"/>
    <p:sldId id="261" r:id="rId7"/>
    <p:sldId id="307" r:id="rId8"/>
    <p:sldId id="262" r:id="rId9"/>
    <p:sldId id="310" r:id="rId10"/>
    <p:sldId id="264" r:id="rId11"/>
    <p:sldId id="273" r:id="rId12"/>
    <p:sldId id="265" r:id="rId13"/>
    <p:sldId id="318" r:id="rId14"/>
    <p:sldId id="319" r:id="rId15"/>
    <p:sldId id="320" r:id="rId16"/>
    <p:sldId id="321" r:id="rId17"/>
    <p:sldId id="322" r:id="rId18"/>
    <p:sldId id="266" r:id="rId19"/>
    <p:sldId id="275" r:id="rId20"/>
    <p:sldId id="267" r:id="rId21"/>
    <p:sldId id="323" r:id="rId22"/>
  </p:sldIdLst>
  <p:sldSz cx="12192000" cy="6858000"/>
  <p:notesSz cx="6858000" cy="9144000"/>
  <p:custShowLst>
    <p:custShow name="Custom Show 1" id="0">
      <p:sldLst>
        <p:sld r:id="rId2"/>
        <p:sld r:id="rId3"/>
        <p:sld r:id="rId4"/>
        <p:sld r:id="rId2"/>
        <p:sld r:id="rId5"/>
        <p:sld r:id="rId2"/>
        <p:sld r:id="rId7"/>
        <p:sld r:id="rId2"/>
        <p:sld r:id="rId9"/>
        <p:sld r:id="rId2"/>
        <p:sld r:id="rId11"/>
        <p:sld r:id="rId12"/>
        <p:sld r:id="rId2"/>
        <p:sld r:id="rId13"/>
        <p:sld r:id="rId2"/>
        <p:sld r:id="rId19"/>
        <p:sld r:id="rId20"/>
        <p:sld r:id="rId2"/>
        <p:sld r:id="rId21"/>
        <p:sld r:id="rId2"/>
      </p:sldLst>
    </p:custShow>
  </p:custShow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D0101"/>
    <a:srgbClr val="783A7A"/>
    <a:srgbClr val="C00000"/>
    <a:srgbClr val="549E39"/>
    <a:srgbClr val="C87D0E"/>
    <a:srgbClr val="F6C782"/>
    <a:srgbClr val="F0A22E"/>
    <a:srgbClr val="00AEEF"/>
    <a:srgbClr val="A6B727"/>
    <a:srgbClr val="6C6F7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93" autoAdjust="0"/>
    <p:restoredTop sz="94660"/>
  </p:normalViewPr>
  <p:slideViewPr>
    <p:cSldViewPr snapToGrid="0">
      <p:cViewPr varScale="1">
        <p:scale>
          <a:sx n="88" d="100"/>
          <a:sy n="88" d="100"/>
        </p:scale>
        <p:origin x="96" y="6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03504" y="770467"/>
            <a:ext cx="10782300" cy="3352800"/>
          </a:xfrm>
        </p:spPr>
        <p:txBody>
          <a:bodyPr anchor="b">
            <a:noAutofit/>
          </a:bodyPr>
          <a:lstStyle>
            <a:lvl1pPr algn="l">
              <a:lnSpc>
                <a:spcPct val="80000"/>
              </a:lnSpc>
              <a:defRPr sz="8800" spc="-120" baseline="0">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667512" y="4206876"/>
            <a:ext cx="9228201" cy="1645920"/>
          </a:xfrm>
        </p:spPr>
        <p:txBody>
          <a:bodyPr>
            <a:normAutofit/>
          </a:bodyPr>
          <a:lstStyle>
            <a:lvl1pPr marL="0" indent="0" algn="l">
              <a:buNone/>
              <a:defRPr sz="3200">
                <a:solidFill>
                  <a:srgbClr val="262626"/>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7" name="Date Placeholder 6"/>
          <p:cNvSpPr>
            <a:spLocks noGrp="1"/>
          </p:cNvSpPr>
          <p:nvPr>
            <p:ph type="dt" sz="half" idx="10"/>
          </p:nvPr>
        </p:nvSpPr>
        <p:spPr/>
        <p:txBody>
          <a:bodyPr/>
          <a:lstStyle>
            <a:lvl1pPr>
              <a:defRPr>
                <a:solidFill>
                  <a:srgbClr val="FFFFFF">
                    <a:alpha val="80000"/>
                  </a:srgbClr>
                </a:solidFill>
              </a:defRPr>
            </a:lvl1pPr>
          </a:lstStyle>
          <a:p>
            <a:fld id="{5586B75A-687E-405C-8A0B-8D00578BA2C3}" type="datetimeFigureOut">
              <a:rPr lang="en-US" smtClean="0"/>
              <a:pPr/>
              <a:t>5/26/2014</a:t>
            </a:fld>
            <a:endParaRPr lang="en-US" dirty="0"/>
          </a:p>
        </p:txBody>
      </p:sp>
      <p:sp>
        <p:nvSpPr>
          <p:cNvPr id="8" name="Footer Placeholder 7"/>
          <p:cNvSpPr>
            <a:spLocks noGrp="1"/>
          </p:cNvSpPr>
          <p:nvPr>
            <p:ph type="ftr" sz="quarter" idx="11"/>
          </p:nvPr>
        </p:nvSpPr>
        <p:spPr/>
        <p:txBody>
          <a:bodyPr/>
          <a:lstStyle>
            <a:lvl1pPr>
              <a:defRPr>
                <a:solidFill>
                  <a:srgbClr val="FFFFFF">
                    <a:alpha val="80000"/>
                  </a:srgbClr>
                </a:solidFill>
              </a:defRPr>
            </a:lvl1pPr>
          </a:lstStyle>
          <a:p>
            <a:endParaRPr lang="en-US" dirty="0"/>
          </a:p>
        </p:txBody>
      </p:sp>
      <p:sp>
        <p:nvSpPr>
          <p:cNvPr id="9" name="Slide Number Placeholder 8"/>
          <p:cNvSpPr>
            <a:spLocks noGrp="1"/>
          </p:cNvSpPr>
          <p:nvPr>
            <p:ph type="sldNum" sz="quarter" idx="12"/>
          </p:nvPr>
        </p:nvSpPr>
        <p:spPr/>
        <p:txBody>
          <a:bodyPr/>
          <a:lstStyle>
            <a:lvl1pPr>
              <a:defRPr>
                <a:solidFill>
                  <a:srgbClr val="FFFFFF">
                    <a:alpha val="25000"/>
                  </a:srgbClr>
                </a:solidFill>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5963977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B2D3E9E-A95C-48F2-B4BF-A71542E0BE9A}" type="datetimeFigureOut">
              <a:rPr lang="en-US" smtClean="0"/>
              <a:t>5/26/2014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3222469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3504" y="767419"/>
            <a:ext cx="10780776" cy="3355848"/>
          </a:xfrm>
        </p:spPr>
        <p:txBody>
          <a:bodyPr anchor="b">
            <a:normAutofit/>
          </a:bodyPr>
          <a:lstStyle>
            <a:lvl1pPr>
              <a:lnSpc>
                <a:spcPct val="80000"/>
              </a:lnSpc>
              <a:defRPr sz="8800" b="0" baseline="0">
                <a:solidFill>
                  <a:schemeClr val="accent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667512" y="4204209"/>
            <a:ext cx="9226296" cy="1645920"/>
          </a:xfrm>
        </p:spPr>
        <p:txBody>
          <a:bodyPr anchor="t">
            <a:normAutofit/>
          </a:bodyPr>
          <a:lstStyle>
            <a:lvl1pPr marL="0" indent="0">
              <a:buNone/>
              <a:defRPr sz="32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586B75A-687E-405C-8A0B-8D00578BA2C3}" type="datetimeFigureOut">
              <a:rPr lang="en-US" smtClean="0"/>
              <a:pPr/>
              <a:t>5/26/2014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4199968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6656" y="1998134"/>
            <a:ext cx="4663440" cy="37673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011330" y="1998134"/>
            <a:ext cx="4663440" cy="37673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F12952B5-7A2F-4CC8-B7CE-9234E21C2837}" type="datetimeFigureOut">
              <a:rPr lang="en-US" smtClean="0"/>
              <a:t>5/26/2014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688551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76656" y="2040467"/>
            <a:ext cx="4663440" cy="723400"/>
          </a:xfrm>
        </p:spPr>
        <p:txBody>
          <a:bodyPr anchor="ctr">
            <a:normAutofit/>
          </a:bodyPr>
          <a:lstStyle>
            <a:lvl1pPr marL="0" indent="0">
              <a:buNone/>
              <a:defRPr sz="2200" b="0" cap="all" baseline="0">
                <a:solidFill>
                  <a:schemeClr val="tx1">
                    <a:lumMod val="85000"/>
                    <a:lumOff val="1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6656" y="2753084"/>
            <a:ext cx="4663440" cy="32004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007608" y="2038435"/>
            <a:ext cx="4663440" cy="722376"/>
          </a:xfrm>
        </p:spPr>
        <p:txBody>
          <a:bodyPr anchor="ctr">
            <a:normAutofit/>
          </a:bodyPr>
          <a:lstStyle>
            <a:lvl1pPr marL="0" indent="0">
              <a:buNone/>
              <a:defRPr sz="2200" b="0" cap="all" baseline="0">
                <a:solidFill>
                  <a:schemeClr val="tx1">
                    <a:lumMod val="85000"/>
                    <a:lumOff val="1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007608" y="2750990"/>
            <a:ext cx="4663440" cy="32004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CE1DA07A-9201-4B4B-BAF2-015AFA30F520}" type="datetimeFigureOut">
              <a:rPr lang="en-US" smtClean="0"/>
              <a:t>5/26/2014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0077379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73D7E00A-486F-4252-8B1D-E32645521F49}" type="datetimeFigureOut">
              <a:rPr lang="en-US" smtClean="0"/>
              <a:t>5/26/2014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890202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DDF5F92-E675-4B36-9A60-69A962A68675}" type="datetimeFigureOut">
              <a:rPr lang="en-US" smtClean="0"/>
              <a:t>5/26/2014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9117993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7620000" y="0"/>
            <a:ext cx="457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8261404" y="542282"/>
            <a:ext cx="3383280" cy="1920240"/>
          </a:xfrm>
        </p:spPr>
        <p:txBody>
          <a:bodyPr anchor="b">
            <a:noAutofit/>
          </a:bodyPr>
          <a:lstStyle>
            <a:lvl1pPr>
              <a:lnSpc>
                <a:spcPct val="85000"/>
              </a:lnSpc>
              <a:defRPr sz="400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762000" y="762000"/>
            <a:ext cx="6096000" cy="45720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275982" y="2511813"/>
            <a:ext cx="339852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8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smtClean="0"/>
              <a:t>Click to edit Master text styles</a:t>
            </a:r>
          </a:p>
        </p:txBody>
      </p:sp>
      <p:sp>
        <p:nvSpPr>
          <p:cNvPr id="5" name="Date Placeholder 4"/>
          <p:cNvSpPr>
            <a:spLocks noGrp="1"/>
          </p:cNvSpPr>
          <p:nvPr>
            <p:ph type="dt" sz="half" idx="10"/>
          </p:nvPr>
        </p:nvSpPr>
        <p:spPr/>
        <p:txBody>
          <a:bodyPr/>
          <a:lstStyle/>
          <a:p>
            <a:fld id="{AF6E2C9B-5FA2-460D-9BE7-B0812FC2A6FF}" type="datetimeFigureOut">
              <a:rPr lang="en-US" smtClean="0"/>
              <a:t>5/26/2014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lvl1pPr>
              <a:defRPr>
                <a:solidFill>
                  <a:srgbClr val="FFFFFF">
                    <a:alpha val="20000"/>
                  </a:srgbClr>
                </a:solidFill>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9086365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49224" y="5418667"/>
            <a:ext cx="10780776" cy="613283"/>
          </a:xfrm>
        </p:spPr>
        <p:txBody>
          <a:bodyPr anchor="b">
            <a:normAutofit/>
          </a:bodyPr>
          <a:lstStyle>
            <a:lvl1pPr>
              <a:defRPr sz="32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0" y="0"/>
            <a:ext cx="12192000" cy="5330952"/>
          </a:xfrm>
          <a:solidFill>
            <a:schemeClr val="accent1">
              <a:lumMod val="20000"/>
              <a:lumOff val="80000"/>
            </a:schemeClr>
          </a:solidFill>
        </p:spPr>
        <p:txBody>
          <a:bodyPr anchor="t"/>
          <a:lstStyle>
            <a:lvl1pPr marL="0" indent="0" algn="ctr">
              <a:spcBef>
                <a:spcPts val="800"/>
              </a:spcBef>
              <a:buNone/>
              <a:defRPr sz="3200">
                <a:solidFill>
                  <a:schemeClr val="tx1">
                    <a:lumMod val="75000"/>
                    <a:lumOff val="2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76656" y="5909735"/>
            <a:ext cx="9229344" cy="533400"/>
          </a:xfrm>
        </p:spPr>
        <p:txBody>
          <a:bodyPr>
            <a:normAutofit/>
          </a:bodyPr>
          <a:lstStyle>
            <a:lvl1pPr marL="0" indent="0">
              <a:lnSpc>
                <a:spcPct val="90000"/>
              </a:lnSpc>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2" name="Date Placeholder 11"/>
          <p:cNvSpPr>
            <a:spLocks noGrp="1"/>
          </p:cNvSpPr>
          <p:nvPr>
            <p:ph type="dt" sz="half" idx="10"/>
          </p:nvPr>
        </p:nvSpPr>
        <p:spPr/>
        <p:txBody>
          <a:bodyPr/>
          <a:lstStyle>
            <a:lvl1pPr>
              <a:defRPr>
                <a:solidFill>
                  <a:srgbClr val="FFFFFF">
                    <a:alpha val="80000"/>
                  </a:srgbClr>
                </a:solidFill>
              </a:defRPr>
            </a:lvl1pPr>
          </a:lstStyle>
          <a:p>
            <a:fld id="{5586B75A-687E-405C-8A0B-8D00578BA2C3}" type="datetimeFigureOut">
              <a:rPr lang="en-US" smtClean="0"/>
              <a:pPr/>
              <a:t>5/26/2014</a:t>
            </a:fld>
            <a:endParaRPr lang="en-US" dirty="0"/>
          </a:p>
        </p:txBody>
      </p:sp>
      <p:sp>
        <p:nvSpPr>
          <p:cNvPr id="13" name="Footer Placeholder 12"/>
          <p:cNvSpPr>
            <a:spLocks noGrp="1"/>
          </p:cNvSpPr>
          <p:nvPr>
            <p:ph type="ftr" sz="quarter" idx="11"/>
          </p:nvPr>
        </p:nvSpPr>
        <p:spPr/>
        <p:txBody>
          <a:bodyPr/>
          <a:lstStyle>
            <a:lvl1pPr>
              <a:defRPr>
                <a:solidFill>
                  <a:srgbClr val="FFFFFF">
                    <a:alpha val="80000"/>
                  </a:srgbClr>
                </a:solidFill>
              </a:defRPr>
            </a:lvl1pPr>
          </a:lstStyle>
          <a:p>
            <a:endParaRPr lang="en-US" dirty="0"/>
          </a:p>
        </p:txBody>
      </p:sp>
      <p:sp>
        <p:nvSpPr>
          <p:cNvPr id="14" name="Slide Number Placeholder 13"/>
          <p:cNvSpPr>
            <a:spLocks noGrp="1"/>
          </p:cNvSpPr>
          <p:nvPr>
            <p:ph type="sldNum" sz="quarter" idx="12"/>
          </p:nvPr>
        </p:nvSpPr>
        <p:spPr/>
        <p:txBody>
          <a:bodyPr/>
          <a:lstStyle>
            <a:lvl1pPr>
              <a:defRPr>
                <a:solidFill>
                  <a:srgbClr val="FFFFFF">
                    <a:alpha val="25000"/>
                  </a:srgbClr>
                </a:solidFill>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615189984"/>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F4E5243-F52A-4D37-9694-EB26C6C31910}" type="datetimeFigureOut">
              <a:rPr lang="en-US" smtClean="0"/>
              <a:t>5/26/2014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030453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43950" y="695325"/>
            <a:ext cx="2628900" cy="48006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771525" y="714375"/>
            <a:ext cx="7734300" cy="54006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A77B6E1-634A-48DC-9E8B-D894023267EF}" type="datetimeFigureOut">
              <a:rPr lang="en-US" smtClean="0"/>
              <a:t>5/26/2014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4154797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57224" y="499533"/>
            <a:ext cx="10772775" cy="165819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6656" y="2011680"/>
            <a:ext cx="10753725" cy="3766185"/>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85800" y="6412447"/>
            <a:ext cx="4114800" cy="228600"/>
          </a:xfrm>
          <a:prstGeom prst="rect">
            <a:avLst/>
          </a:prstGeom>
        </p:spPr>
        <p:txBody>
          <a:bodyPr vert="horz" lIns="91440" tIns="45720" rIns="91440" bIns="45720" rtlCol="0" anchor="ctr"/>
          <a:lstStyle>
            <a:lvl1pPr algn="l">
              <a:defRPr sz="950">
                <a:solidFill>
                  <a:schemeClr val="tx1">
                    <a:alpha val="80000"/>
                  </a:schemeClr>
                </a:solidFill>
              </a:defRPr>
            </a:lvl1pPr>
          </a:lstStyle>
          <a:p>
            <a:fld id="{5586B75A-687E-405C-8A0B-8D00578BA2C3}" type="datetimeFigureOut">
              <a:rPr lang="en-US" smtClean="0"/>
              <a:pPr/>
              <a:t>5/26/2014</a:t>
            </a:fld>
            <a:endParaRPr lang="en-US" dirty="0"/>
          </a:p>
        </p:txBody>
      </p:sp>
      <p:sp>
        <p:nvSpPr>
          <p:cNvPr id="5" name="Footer Placeholder 4"/>
          <p:cNvSpPr>
            <a:spLocks noGrp="1"/>
          </p:cNvSpPr>
          <p:nvPr>
            <p:ph type="ftr" sz="quarter" idx="3"/>
          </p:nvPr>
        </p:nvSpPr>
        <p:spPr>
          <a:xfrm>
            <a:off x="685800" y="6554697"/>
            <a:ext cx="5029200" cy="228600"/>
          </a:xfrm>
          <a:prstGeom prst="rect">
            <a:avLst/>
          </a:prstGeom>
        </p:spPr>
        <p:txBody>
          <a:bodyPr vert="horz" lIns="91440" tIns="45720" rIns="91440" bIns="45720" rtlCol="0" anchor="ctr"/>
          <a:lstStyle>
            <a:lvl1pPr algn="l">
              <a:defRPr sz="950" cap="all" baseline="0">
                <a:solidFill>
                  <a:schemeClr val="tx1">
                    <a:alpha val="80000"/>
                  </a:schemeClr>
                </a:solidFill>
              </a:defRPr>
            </a:lvl1pPr>
          </a:lstStyle>
          <a:p>
            <a:endParaRPr lang="en-US" dirty="0"/>
          </a:p>
        </p:txBody>
      </p:sp>
      <p:sp>
        <p:nvSpPr>
          <p:cNvPr id="6" name="Slide Number Placeholder 5"/>
          <p:cNvSpPr>
            <a:spLocks noGrp="1"/>
          </p:cNvSpPr>
          <p:nvPr>
            <p:ph type="sldNum" sz="quarter" idx="4"/>
          </p:nvPr>
        </p:nvSpPr>
        <p:spPr>
          <a:xfrm>
            <a:off x="8763926" y="5876412"/>
            <a:ext cx="2926080" cy="1397039"/>
          </a:xfrm>
          <a:prstGeom prst="rect">
            <a:avLst/>
          </a:prstGeom>
        </p:spPr>
        <p:txBody>
          <a:bodyPr vert="horz" lIns="91440" tIns="45720" rIns="91440" bIns="45720" rtlCol="0" anchor="b"/>
          <a:lstStyle>
            <a:lvl1pPr algn="r">
              <a:defRPr sz="10300" b="0">
                <a:ln>
                  <a:noFill/>
                </a:ln>
                <a:solidFill>
                  <a:schemeClr val="accent1">
                    <a:alpha val="25000"/>
                  </a:schemeClr>
                </a:solidFill>
                <a:latin typeface="+mj-lt"/>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666703536"/>
      </p:ext>
    </p:extLst>
  </p:cSld>
  <p:clrMap bg1="lt1" tx1="dk1" bg2="lt2" tx2="dk2" accent1="accent1" accent2="accent2" accent3="accent3" accent4="accent4" accent5="accent5" accent6="accent6" hlink="hlink" folHlink="folHlink"/>
  <p:sldLayoutIdLst>
    <p:sldLayoutId id="2147483853" r:id="rId1"/>
    <p:sldLayoutId id="2147483854" r:id="rId2"/>
    <p:sldLayoutId id="2147483855" r:id="rId3"/>
    <p:sldLayoutId id="2147483856" r:id="rId4"/>
    <p:sldLayoutId id="2147483857" r:id="rId5"/>
    <p:sldLayoutId id="2147483858" r:id="rId6"/>
    <p:sldLayoutId id="2147483859" r:id="rId7"/>
    <p:sldLayoutId id="2147483860" r:id="rId8"/>
    <p:sldLayoutId id="2147483861" r:id="rId9"/>
    <p:sldLayoutId id="2147483862" r:id="rId10"/>
    <p:sldLayoutId id="2147483863" r:id="rId11"/>
  </p:sldLayoutIdLst>
  <p:hf sldNum="0" hdr="0" ftr="0" dt="0"/>
  <p:txStyles>
    <p:titleStyle>
      <a:lvl1pPr algn="l" defTabSz="914400" rtl="0" eaLnBrk="1" latinLnBrk="0" hangingPunct="1">
        <a:lnSpc>
          <a:spcPct val="85000"/>
        </a:lnSpc>
        <a:spcBef>
          <a:spcPct val="0"/>
        </a:spcBef>
        <a:buNone/>
        <a:defRPr sz="5400" kern="1200" spc="-120" baseline="0">
          <a:solidFill>
            <a:schemeClr val="accent1"/>
          </a:solidFill>
          <a:latin typeface="+mj-lt"/>
          <a:ea typeface="+mj-ea"/>
          <a:cs typeface="+mj-cs"/>
        </a:defRPr>
      </a:lvl1pPr>
    </p:titleStyle>
    <p:bodyStyle>
      <a:lvl1pPr marL="91440" indent="-91440" algn="l" defTabSz="914400" rtl="0" eaLnBrk="1" latinLnBrk="0" hangingPunct="1">
        <a:lnSpc>
          <a:spcPct val="85000"/>
        </a:lnSpc>
        <a:spcBef>
          <a:spcPts val="1300"/>
        </a:spcBef>
        <a:buFont typeface="Arial" pitchFamily="34" charset="0"/>
        <a:buChar char=" "/>
        <a:defRPr sz="2400" kern="1200">
          <a:solidFill>
            <a:schemeClr val="tx1">
              <a:lumMod val="85000"/>
              <a:lumOff val="15000"/>
            </a:schemeClr>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400" kern="1200">
          <a:solidFill>
            <a:schemeClr val="tx1">
              <a:lumMod val="85000"/>
              <a:lumOff val="1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lumMod val="85000"/>
              <a:lumOff val="1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slide" Target="slide12.xml"/><Relationship Id="rId3" Type="http://schemas.openxmlformats.org/officeDocument/2006/relationships/slide" Target="slide18.xml"/><Relationship Id="rId7" Type="http://schemas.openxmlformats.org/officeDocument/2006/relationships/slide" Target="slide10.xml"/><Relationship Id="rId2" Type="http://schemas.openxmlformats.org/officeDocument/2006/relationships/slide" Target="slide20.xml"/><Relationship Id="rId1" Type="http://schemas.openxmlformats.org/officeDocument/2006/relationships/slideLayout" Target="../slideLayouts/slideLayout2.xml"/><Relationship Id="rId6" Type="http://schemas.openxmlformats.org/officeDocument/2006/relationships/slide" Target="slide4.xml"/><Relationship Id="rId5" Type="http://schemas.openxmlformats.org/officeDocument/2006/relationships/slide" Target="slide6.xml"/><Relationship Id="rId10" Type="http://schemas.openxmlformats.org/officeDocument/2006/relationships/slide" Target="slide16.xml"/><Relationship Id="rId4" Type="http://schemas.openxmlformats.org/officeDocument/2006/relationships/slide" Target="slide8.xml"/><Relationship Id="rId9" Type="http://schemas.openxmlformats.org/officeDocument/2006/relationships/slide" Target="slide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4F2650"/>
        </a:solidFill>
        <a:effectLst/>
      </p:bgPr>
    </p:bg>
    <p:spTree>
      <p:nvGrpSpPr>
        <p:cNvPr id="1" name=""/>
        <p:cNvGrpSpPr/>
        <p:nvPr/>
      </p:nvGrpSpPr>
      <p:grpSpPr>
        <a:xfrm>
          <a:off x="0" y="0"/>
          <a:ext cx="0" cy="0"/>
          <a:chOff x="0" y="0"/>
          <a:chExt cx="0" cy="0"/>
        </a:xfrm>
      </p:grpSpPr>
      <p:sp>
        <p:nvSpPr>
          <p:cNvPr id="35" name="Rectangle 34">
            <a:hlinkClick r:id="rId2" action="ppaction://hlinksldjump"/>
          </p:cNvPr>
          <p:cNvSpPr/>
          <p:nvPr/>
        </p:nvSpPr>
        <p:spPr>
          <a:xfrm>
            <a:off x="7931142" y="4860449"/>
            <a:ext cx="3369263" cy="1339230"/>
          </a:xfrm>
          <a:prstGeom prst="rect">
            <a:avLst/>
          </a:prstGeom>
          <a:solidFill>
            <a:srgbClr val="783A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3" name="Rectangle 32">
            <a:hlinkClick r:id="rId3" action="ppaction://hlinksldjump"/>
          </p:cNvPr>
          <p:cNvSpPr/>
          <p:nvPr/>
        </p:nvSpPr>
        <p:spPr>
          <a:xfrm>
            <a:off x="4471593" y="4860449"/>
            <a:ext cx="3369263" cy="133923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8" name="Rectangle 27">
            <a:hlinkClick r:id="rId4" action="ppaction://hlinksldjump"/>
          </p:cNvPr>
          <p:cNvSpPr/>
          <p:nvPr/>
        </p:nvSpPr>
        <p:spPr>
          <a:xfrm>
            <a:off x="944966" y="3429001"/>
            <a:ext cx="3369263" cy="1339230"/>
          </a:xfrm>
          <a:prstGeom prst="rect">
            <a:avLst/>
          </a:prstGeom>
          <a:solidFill>
            <a:srgbClr val="C87D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7" name="Rectangle 26">
            <a:hlinkClick r:id="rId5" action="ppaction://hlinksldjump"/>
          </p:cNvPr>
          <p:cNvSpPr/>
          <p:nvPr/>
        </p:nvSpPr>
        <p:spPr>
          <a:xfrm>
            <a:off x="7933358" y="2006457"/>
            <a:ext cx="3351085" cy="1339230"/>
          </a:xfrm>
          <a:prstGeom prst="rect">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6" name="Rectangle 25">
            <a:hlinkClick r:id="rId6" action="ppaction://hlinksldjump"/>
          </p:cNvPr>
          <p:cNvSpPr/>
          <p:nvPr/>
        </p:nvSpPr>
        <p:spPr>
          <a:xfrm>
            <a:off x="4455022" y="2012035"/>
            <a:ext cx="3369263" cy="1324605"/>
          </a:xfrm>
          <a:prstGeom prst="rect">
            <a:avLst/>
          </a:prstGeom>
          <a:solidFill>
            <a:srgbClr val="A6B7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0" name="Rectangle 29">
            <a:hlinkClick r:id="rId7" action="ppaction://hlinksldjump"/>
          </p:cNvPr>
          <p:cNvSpPr/>
          <p:nvPr/>
        </p:nvSpPr>
        <p:spPr>
          <a:xfrm>
            <a:off x="4463705" y="3428540"/>
            <a:ext cx="3369263" cy="1339230"/>
          </a:xfrm>
          <a:prstGeom prst="rect">
            <a:avLst/>
          </a:prstGeom>
          <a:solidFill>
            <a:srgbClr val="0057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2" name="Rectangle 31">
            <a:hlinkClick r:id="rId8" action="ppaction://hlinksldjump"/>
          </p:cNvPr>
          <p:cNvSpPr/>
          <p:nvPr/>
        </p:nvSpPr>
        <p:spPr>
          <a:xfrm>
            <a:off x="7931142" y="3428540"/>
            <a:ext cx="3369263" cy="1339230"/>
          </a:xfrm>
          <a:prstGeom prst="rect">
            <a:avLst/>
          </a:prstGeom>
          <a:solidFill>
            <a:srgbClr val="549E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7" name="TextBox 16">
            <a:hlinkClick r:id="rId6" action="ppaction://hlinksldjump"/>
          </p:cNvPr>
          <p:cNvSpPr txBox="1"/>
          <p:nvPr/>
        </p:nvSpPr>
        <p:spPr>
          <a:xfrm>
            <a:off x="4456969" y="2450819"/>
            <a:ext cx="3362325" cy="461665"/>
          </a:xfrm>
          <a:prstGeom prst="rect">
            <a:avLst/>
          </a:prstGeom>
          <a:noFill/>
          <a:ln>
            <a:noFill/>
          </a:ln>
          <a:effectLst/>
        </p:spPr>
        <p:txBody>
          <a:bodyPr wrap="square" rtlCol="0">
            <a:spAutoFit/>
          </a:bodyPr>
          <a:lstStyle/>
          <a:p>
            <a:pPr algn="ctr"/>
            <a:r>
              <a:rPr lang="en-AU" sz="2400" b="1" dirty="0" smtClean="0">
                <a:solidFill>
                  <a:schemeClr val="bg1"/>
                </a:solidFill>
              </a:rPr>
              <a:t>Diary</a:t>
            </a:r>
            <a:endParaRPr lang="en-AU" sz="2400" b="1" dirty="0">
              <a:solidFill>
                <a:schemeClr val="bg1"/>
              </a:solidFill>
            </a:endParaRPr>
          </a:p>
        </p:txBody>
      </p:sp>
      <p:sp>
        <p:nvSpPr>
          <p:cNvPr id="18" name="TextBox 17">
            <a:hlinkClick r:id="rId5" action="ppaction://hlinksldjump"/>
          </p:cNvPr>
          <p:cNvSpPr txBox="1"/>
          <p:nvPr/>
        </p:nvSpPr>
        <p:spPr>
          <a:xfrm>
            <a:off x="7945341" y="2450818"/>
            <a:ext cx="3351085" cy="461665"/>
          </a:xfrm>
          <a:prstGeom prst="rect">
            <a:avLst/>
          </a:prstGeom>
          <a:noFill/>
          <a:ln>
            <a:noFill/>
          </a:ln>
          <a:effectLst/>
        </p:spPr>
        <p:txBody>
          <a:bodyPr wrap="square" rtlCol="0">
            <a:spAutoFit/>
          </a:bodyPr>
          <a:lstStyle/>
          <a:p>
            <a:pPr algn="ctr"/>
            <a:r>
              <a:rPr lang="en-AU" sz="2400" b="1" dirty="0" smtClean="0">
                <a:solidFill>
                  <a:schemeClr val="bg1"/>
                </a:solidFill>
              </a:rPr>
              <a:t>Reception</a:t>
            </a:r>
            <a:endParaRPr lang="en-AU" sz="2400" b="1" dirty="0">
              <a:solidFill>
                <a:schemeClr val="bg1"/>
              </a:solidFill>
            </a:endParaRPr>
          </a:p>
        </p:txBody>
      </p:sp>
      <p:sp>
        <p:nvSpPr>
          <p:cNvPr id="19" name="TextBox 18">
            <a:hlinkClick r:id="rId4" action="ppaction://hlinksldjump"/>
          </p:cNvPr>
          <p:cNvSpPr txBox="1"/>
          <p:nvPr/>
        </p:nvSpPr>
        <p:spPr>
          <a:xfrm>
            <a:off x="966856" y="3876265"/>
            <a:ext cx="3343938" cy="461665"/>
          </a:xfrm>
          <a:prstGeom prst="rect">
            <a:avLst/>
          </a:prstGeom>
          <a:noFill/>
          <a:ln>
            <a:noFill/>
          </a:ln>
          <a:effectLst/>
        </p:spPr>
        <p:txBody>
          <a:bodyPr wrap="square" rtlCol="0">
            <a:spAutoFit/>
          </a:bodyPr>
          <a:lstStyle/>
          <a:p>
            <a:pPr algn="ctr"/>
            <a:r>
              <a:rPr lang="en-AU" sz="2400" b="1" dirty="0" smtClean="0">
                <a:solidFill>
                  <a:schemeClr val="bg1"/>
                </a:solidFill>
              </a:rPr>
              <a:t>MITs</a:t>
            </a:r>
            <a:endParaRPr lang="en-AU" sz="2400" b="1" dirty="0">
              <a:solidFill>
                <a:schemeClr val="bg1"/>
              </a:solidFill>
            </a:endParaRPr>
          </a:p>
        </p:txBody>
      </p:sp>
      <p:sp>
        <p:nvSpPr>
          <p:cNvPr id="21" name="TextBox 20">
            <a:hlinkClick r:id="rId7" action="ppaction://hlinksldjump"/>
          </p:cNvPr>
          <p:cNvSpPr txBox="1"/>
          <p:nvPr/>
        </p:nvSpPr>
        <p:spPr>
          <a:xfrm>
            <a:off x="4481553" y="3876265"/>
            <a:ext cx="3351750" cy="461665"/>
          </a:xfrm>
          <a:prstGeom prst="rect">
            <a:avLst/>
          </a:prstGeom>
          <a:noFill/>
          <a:ln>
            <a:noFill/>
          </a:ln>
          <a:effectLst/>
        </p:spPr>
        <p:txBody>
          <a:bodyPr wrap="square" rtlCol="0">
            <a:spAutoFit/>
          </a:bodyPr>
          <a:lstStyle/>
          <a:p>
            <a:pPr algn="ctr"/>
            <a:r>
              <a:rPr lang="en-AU" sz="2400" b="1" dirty="0" smtClean="0">
                <a:solidFill>
                  <a:schemeClr val="bg1"/>
                </a:solidFill>
              </a:rPr>
              <a:t>Kiosk</a:t>
            </a:r>
            <a:endParaRPr lang="en-AU" sz="2400" b="1" dirty="0">
              <a:solidFill>
                <a:schemeClr val="bg1"/>
              </a:solidFill>
            </a:endParaRPr>
          </a:p>
        </p:txBody>
      </p:sp>
      <p:sp>
        <p:nvSpPr>
          <p:cNvPr id="22" name="TextBox 21">
            <a:hlinkClick r:id="rId8" action="ppaction://hlinksldjump"/>
          </p:cNvPr>
          <p:cNvSpPr txBox="1"/>
          <p:nvPr/>
        </p:nvSpPr>
        <p:spPr>
          <a:xfrm>
            <a:off x="7932509" y="3864752"/>
            <a:ext cx="3362324" cy="461665"/>
          </a:xfrm>
          <a:prstGeom prst="rect">
            <a:avLst/>
          </a:prstGeom>
          <a:noFill/>
          <a:ln>
            <a:noFill/>
          </a:ln>
          <a:effectLst/>
        </p:spPr>
        <p:txBody>
          <a:bodyPr wrap="square" rtlCol="0">
            <a:spAutoFit/>
          </a:bodyPr>
          <a:lstStyle/>
          <a:p>
            <a:pPr algn="ctr"/>
            <a:r>
              <a:rPr lang="en-AU" sz="2400" b="1" dirty="0" smtClean="0">
                <a:solidFill>
                  <a:schemeClr val="bg1"/>
                </a:solidFill>
              </a:rPr>
              <a:t>Reports</a:t>
            </a:r>
            <a:endParaRPr lang="en-AU" sz="2400" b="1" dirty="0">
              <a:solidFill>
                <a:schemeClr val="bg1"/>
              </a:solidFill>
            </a:endParaRPr>
          </a:p>
        </p:txBody>
      </p:sp>
      <p:sp>
        <p:nvSpPr>
          <p:cNvPr id="23" name="TextBox 22">
            <a:hlinkClick r:id="rId3" action="ppaction://hlinksldjump"/>
          </p:cNvPr>
          <p:cNvSpPr txBox="1"/>
          <p:nvPr/>
        </p:nvSpPr>
        <p:spPr>
          <a:xfrm>
            <a:off x="4482458" y="5299234"/>
            <a:ext cx="3362324" cy="461665"/>
          </a:xfrm>
          <a:prstGeom prst="rect">
            <a:avLst/>
          </a:prstGeom>
          <a:noFill/>
          <a:ln>
            <a:noFill/>
          </a:ln>
          <a:effectLst/>
        </p:spPr>
        <p:txBody>
          <a:bodyPr wrap="square" rtlCol="0">
            <a:spAutoFit/>
          </a:bodyPr>
          <a:lstStyle/>
          <a:p>
            <a:pPr algn="ctr"/>
            <a:r>
              <a:rPr lang="en-AU" sz="2400" b="1" dirty="0" smtClean="0">
                <a:solidFill>
                  <a:schemeClr val="bg1"/>
                </a:solidFill>
              </a:rPr>
              <a:t>Forge</a:t>
            </a:r>
            <a:endParaRPr lang="en-AU" sz="2400" b="1" dirty="0">
              <a:solidFill>
                <a:schemeClr val="bg1"/>
              </a:solidFill>
            </a:endParaRPr>
          </a:p>
        </p:txBody>
      </p:sp>
      <p:sp>
        <p:nvSpPr>
          <p:cNvPr id="24" name="TextBox 23">
            <a:hlinkClick r:id="rId2" action="ppaction://hlinksldjump"/>
          </p:cNvPr>
          <p:cNvSpPr txBox="1"/>
          <p:nvPr/>
        </p:nvSpPr>
        <p:spPr>
          <a:xfrm>
            <a:off x="7949413" y="5299233"/>
            <a:ext cx="3367455" cy="461665"/>
          </a:xfrm>
          <a:prstGeom prst="rect">
            <a:avLst/>
          </a:prstGeom>
          <a:noFill/>
          <a:ln>
            <a:noFill/>
          </a:ln>
          <a:effectLst/>
        </p:spPr>
        <p:txBody>
          <a:bodyPr wrap="square" rtlCol="0">
            <a:spAutoFit/>
          </a:bodyPr>
          <a:lstStyle/>
          <a:p>
            <a:pPr algn="ctr"/>
            <a:r>
              <a:rPr lang="en-AU" sz="2400" b="1" dirty="0" smtClean="0">
                <a:solidFill>
                  <a:schemeClr val="bg1"/>
                </a:solidFill>
              </a:rPr>
              <a:t>Going Forward</a:t>
            </a:r>
            <a:endParaRPr lang="en-AU" sz="2400" b="1" dirty="0">
              <a:solidFill>
                <a:schemeClr val="bg1"/>
              </a:solidFill>
            </a:endParaRPr>
          </a:p>
        </p:txBody>
      </p:sp>
      <p:sp>
        <p:nvSpPr>
          <p:cNvPr id="5" name="Rectangle 4">
            <a:hlinkClick r:id="rId9" action="ppaction://hlinksldjump"/>
          </p:cNvPr>
          <p:cNvSpPr/>
          <p:nvPr/>
        </p:nvSpPr>
        <p:spPr>
          <a:xfrm>
            <a:off x="943141" y="2012037"/>
            <a:ext cx="3369263" cy="1324603"/>
          </a:xfrm>
          <a:prstGeom prst="rect">
            <a:avLst/>
          </a:prstGeom>
          <a:solidFill>
            <a:srgbClr val="3775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6" name="TextBox 15">
            <a:hlinkClick r:id="rId9" action="ppaction://hlinksldjump"/>
          </p:cNvPr>
          <p:cNvSpPr txBox="1"/>
          <p:nvPr/>
        </p:nvSpPr>
        <p:spPr>
          <a:xfrm>
            <a:off x="956205" y="2454087"/>
            <a:ext cx="3343938" cy="461665"/>
          </a:xfrm>
          <a:prstGeom prst="rect">
            <a:avLst/>
          </a:prstGeom>
          <a:noFill/>
          <a:ln>
            <a:noFill/>
          </a:ln>
          <a:effectLst/>
        </p:spPr>
        <p:txBody>
          <a:bodyPr wrap="square" rtlCol="0">
            <a:spAutoFit/>
          </a:bodyPr>
          <a:lstStyle/>
          <a:p>
            <a:pPr algn="ctr"/>
            <a:r>
              <a:rPr lang="en-AU" sz="2400" b="1" dirty="0" smtClean="0">
                <a:solidFill>
                  <a:schemeClr val="bg1"/>
                </a:solidFill>
              </a:rPr>
              <a:t>Karisma v4</a:t>
            </a:r>
            <a:endParaRPr lang="en-AU" sz="2400" b="1" dirty="0">
              <a:solidFill>
                <a:schemeClr val="bg1"/>
              </a:solidFill>
            </a:endParaRPr>
          </a:p>
        </p:txBody>
      </p:sp>
      <p:sp>
        <p:nvSpPr>
          <p:cNvPr id="25" name="Rectangle 24">
            <a:hlinkClick r:id="rId10" action="ppaction://hlinksldjump"/>
          </p:cNvPr>
          <p:cNvSpPr/>
          <p:nvPr/>
        </p:nvSpPr>
        <p:spPr>
          <a:xfrm>
            <a:off x="926954" y="4860449"/>
            <a:ext cx="3369263" cy="1339230"/>
          </a:xfrm>
          <a:prstGeom prst="rect">
            <a:avLst/>
          </a:prstGeom>
          <a:solidFill>
            <a:srgbClr val="AD0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1" name="TextBox 30">
            <a:hlinkClick r:id="rId3" action="ppaction://hlinksldjump"/>
          </p:cNvPr>
          <p:cNvSpPr txBox="1"/>
          <p:nvPr/>
        </p:nvSpPr>
        <p:spPr>
          <a:xfrm>
            <a:off x="937819" y="5299234"/>
            <a:ext cx="3362324" cy="461665"/>
          </a:xfrm>
          <a:prstGeom prst="rect">
            <a:avLst/>
          </a:prstGeom>
          <a:noFill/>
          <a:ln>
            <a:noFill/>
          </a:ln>
          <a:effectLst/>
        </p:spPr>
        <p:txBody>
          <a:bodyPr wrap="square" rtlCol="0">
            <a:spAutoFit/>
          </a:bodyPr>
          <a:lstStyle/>
          <a:p>
            <a:pPr algn="ctr"/>
            <a:r>
              <a:rPr lang="en-AU" sz="2400" b="1" dirty="0" smtClean="0">
                <a:solidFill>
                  <a:schemeClr val="bg1"/>
                </a:solidFill>
              </a:rPr>
              <a:t>Search</a:t>
            </a:r>
            <a:endParaRPr lang="en-AU" sz="2400" b="1" dirty="0">
              <a:solidFill>
                <a:schemeClr val="bg1"/>
              </a:solidFill>
            </a:endParaRPr>
          </a:p>
        </p:txBody>
      </p:sp>
    </p:spTree>
    <p:extLst>
      <p:ext uri="{BB962C8B-B14F-4D97-AF65-F5344CB8AC3E}">
        <p14:creationId xmlns:p14="http://schemas.microsoft.com/office/powerpoint/2010/main" val="306697145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37757F"/>
        </a:solidFill>
        <a:effectLst/>
      </p:bgPr>
    </p:bg>
    <p:spTree>
      <p:nvGrpSpPr>
        <p:cNvPr id="1" name=""/>
        <p:cNvGrpSpPr/>
        <p:nvPr/>
      </p:nvGrpSpPr>
      <p:grpSpPr>
        <a:xfrm>
          <a:off x="0" y="0"/>
          <a:ext cx="0" cy="0"/>
          <a:chOff x="0" y="0"/>
          <a:chExt cx="0" cy="0"/>
        </a:xfrm>
      </p:grpSpPr>
      <p:sp>
        <p:nvSpPr>
          <p:cNvPr id="9" name="Title 1"/>
          <p:cNvSpPr>
            <a:spLocks noGrp="1"/>
          </p:cNvSpPr>
          <p:nvPr>
            <p:ph type="title"/>
          </p:nvPr>
        </p:nvSpPr>
        <p:spPr>
          <a:xfrm>
            <a:off x="2069715" y="2790000"/>
            <a:ext cx="8063027" cy="1658198"/>
          </a:xfrm>
        </p:spPr>
        <p:txBody>
          <a:bodyPr>
            <a:noAutofit/>
          </a:bodyPr>
          <a:lstStyle/>
          <a:p>
            <a:pPr>
              <a:lnSpc>
                <a:spcPct val="100000"/>
              </a:lnSpc>
              <a:spcAft>
                <a:spcPts val="4800"/>
              </a:spcAft>
            </a:pPr>
            <a:r>
              <a:rPr lang="en-AU" dirty="0" err="1" smtClean="0">
                <a:solidFill>
                  <a:schemeClr val="bg1"/>
                </a:solidFill>
              </a:rPr>
              <a:t>Karsima</a:t>
            </a:r>
            <a:r>
              <a:rPr lang="en-AU" dirty="0" smtClean="0">
                <a:solidFill>
                  <a:schemeClr val="bg1"/>
                </a:solidFill>
              </a:rPr>
              <a:t> v4</a:t>
            </a:r>
            <a:r>
              <a:rPr lang="en-AU" dirty="0" smtClean="0">
                <a:solidFill>
                  <a:schemeClr val="bg1"/>
                </a:solidFill>
              </a:rPr>
              <a:t/>
            </a:r>
            <a:br>
              <a:rPr lang="en-AU" dirty="0" smtClean="0">
                <a:solidFill>
                  <a:schemeClr val="bg1"/>
                </a:solidFill>
              </a:rPr>
            </a:br>
            <a:r>
              <a:rPr lang="en-AU" sz="2000" dirty="0" smtClean="0">
                <a:solidFill>
                  <a:schemeClr val="bg1"/>
                </a:solidFill>
              </a:rPr>
              <a:t/>
            </a:r>
            <a:br>
              <a:rPr lang="en-AU" sz="2000" dirty="0" smtClean="0">
                <a:solidFill>
                  <a:schemeClr val="bg1"/>
                </a:solidFill>
              </a:rPr>
            </a:br>
            <a:r>
              <a:rPr lang="en-AU" sz="3600" dirty="0" smtClean="0">
                <a:solidFill>
                  <a:schemeClr val="bg1"/>
                </a:solidFill>
              </a:rPr>
              <a:t>The latest version of Karisma presents a simplified, touch-friendly interface that puts everything you need for your workflow in the one place with quick access. </a:t>
            </a:r>
            <a:br>
              <a:rPr lang="en-AU" sz="3600" dirty="0" smtClean="0">
                <a:solidFill>
                  <a:schemeClr val="bg1"/>
                </a:solidFill>
              </a:rPr>
            </a:br>
            <a:r>
              <a:rPr lang="en-AU" sz="3600" dirty="0" smtClean="0">
                <a:solidFill>
                  <a:schemeClr val="bg1"/>
                </a:solidFill>
              </a:rPr>
              <a:t/>
            </a:r>
            <a:br>
              <a:rPr lang="en-AU" sz="3600" dirty="0" smtClean="0">
                <a:solidFill>
                  <a:schemeClr val="bg1"/>
                </a:solidFill>
              </a:rPr>
            </a:br>
            <a:endParaRPr lang="en-AU" sz="3600" dirty="0">
              <a:solidFill>
                <a:schemeClr val="bg1"/>
              </a:solidFill>
            </a:endParaRPr>
          </a:p>
        </p:txBody>
      </p:sp>
    </p:spTree>
    <p:extLst>
      <p:ext uri="{BB962C8B-B14F-4D97-AF65-F5344CB8AC3E}">
        <p14:creationId xmlns:p14="http://schemas.microsoft.com/office/powerpoint/2010/main" val="82409796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37757F"/>
        </a:solidFill>
        <a:effectLst/>
      </p:bgPr>
    </p:bg>
    <p:spTree>
      <p:nvGrpSpPr>
        <p:cNvPr id="1" name=""/>
        <p:cNvGrpSpPr/>
        <p:nvPr/>
      </p:nvGrpSpPr>
      <p:grpSpPr>
        <a:xfrm>
          <a:off x="0" y="0"/>
          <a:ext cx="0" cy="0"/>
          <a:chOff x="0" y="0"/>
          <a:chExt cx="0" cy="0"/>
        </a:xfrm>
      </p:grpSpPr>
      <p:pic>
        <p:nvPicPr>
          <p:cNvPr id="11" name="Picture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70484" y="714489"/>
            <a:ext cx="10153318" cy="5552596"/>
          </a:xfrm>
          <a:prstGeom prst="rect">
            <a:avLst/>
          </a:prstGeom>
        </p:spPr>
      </p:pic>
    </p:spTree>
    <p:extLst>
      <p:ext uri="{BB962C8B-B14F-4D97-AF65-F5344CB8AC3E}">
        <p14:creationId xmlns:p14="http://schemas.microsoft.com/office/powerpoint/2010/main" val="27082252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A6B727"/>
        </a:solidFill>
        <a:effectLst/>
      </p:bgPr>
    </p:bg>
    <p:spTree>
      <p:nvGrpSpPr>
        <p:cNvPr id="1" name=""/>
        <p:cNvGrpSpPr/>
        <p:nvPr/>
      </p:nvGrpSpPr>
      <p:grpSpPr>
        <a:xfrm>
          <a:off x="0" y="0"/>
          <a:ext cx="0" cy="0"/>
          <a:chOff x="0" y="0"/>
          <a:chExt cx="0" cy="0"/>
        </a:xfrm>
      </p:grpSpPr>
      <p:sp>
        <p:nvSpPr>
          <p:cNvPr id="9" name="Title 1"/>
          <p:cNvSpPr>
            <a:spLocks noGrp="1"/>
          </p:cNvSpPr>
          <p:nvPr>
            <p:ph type="title"/>
          </p:nvPr>
        </p:nvSpPr>
        <p:spPr>
          <a:xfrm>
            <a:off x="2069715" y="2790000"/>
            <a:ext cx="8063027" cy="1658198"/>
          </a:xfrm>
        </p:spPr>
        <p:txBody>
          <a:bodyPr>
            <a:noAutofit/>
          </a:bodyPr>
          <a:lstStyle/>
          <a:p>
            <a:pPr>
              <a:lnSpc>
                <a:spcPct val="100000"/>
              </a:lnSpc>
              <a:spcAft>
                <a:spcPts val="4800"/>
              </a:spcAft>
            </a:pPr>
            <a:r>
              <a:rPr lang="en-AU" dirty="0" smtClean="0">
                <a:solidFill>
                  <a:schemeClr val="bg1"/>
                </a:solidFill>
              </a:rPr>
              <a:t>Diary</a:t>
            </a:r>
            <a:r>
              <a:rPr lang="en-AU" dirty="0" smtClean="0">
                <a:solidFill>
                  <a:schemeClr val="bg1"/>
                </a:solidFill>
              </a:rPr>
              <a:t/>
            </a:r>
            <a:br>
              <a:rPr lang="en-AU" dirty="0" smtClean="0">
                <a:solidFill>
                  <a:schemeClr val="bg1"/>
                </a:solidFill>
              </a:rPr>
            </a:br>
            <a:r>
              <a:rPr lang="en-AU" sz="2000" dirty="0" smtClean="0">
                <a:solidFill>
                  <a:schemeClr val="bg1"/>
                </a:solidFill>
              </a:rPr>
              <a:t/>
            </a:r>
            <a:br>
              <a:rPr lang="en-AU" sz="2000" dirty="0" smtClean="0">
                <a:solidFill>
                  <a:schemeClr val="bg1"/>
                </a:solidFill>
              </a:rPr>
            </a:br>
            <a:r>
              <a:rPr lang="en-AU" sz="3600" dirty="0" smtClean="0">
                <a:solidFill>
                  <a:schemeClr val="bg1"/>
                </a:solidFill>
              </a:rPr>
              <a:t>The Karisma v4 diary offers all of the convenience you expect from Karisma – plus you can now open multiple diaries in the same screen.</a:t>
            </a:r>
            <a:r>
              <a:rPr lang="en-AU" sz="3600" dirty="0" smtClean="0">
                <a:solidFill>
                  <a:schemeClr val="bg1"/>
                </a:solidFill>
              </a:rPr>
              <a:t/>
            </a:r>
            <a:br>
              <a:rPr lang="en-AU" sz="3600" dirty="0" smtClean="0">
                <a:solidFill>
                  <a:schemeClr val="bg1"/>
                </a:solidFill>
              </a:rPr>
            </a:br>
            <a:r>
              <a:rPr lang="en-AU" sz="3600" dirty="0" smtClean="0">
                <a:solidFill>
                  <a:schemeClr val="bg1"/>
                </a:solidFill>
              </a:rPr>
              <a:t/>
            </a:r>
            <a:br>
              <a:rPr lang="en-AU" sz="3600" dirty="0" smtClean="0">
                <a:solidFill>
                  <a:schemeClr val="bg1"/>
                </a:solidFill>
              </a:rPr>
            </a:br>
            <a:endParaRPr lang="en-AU" sz="3600" dirty="0">
              <a:solidFill>
                <a:schemeClr val="bg1"/>
              </a:solidFill>
            </a:endParaRPr>
          </a:p>
        </p:txBody>
      </p:sp>
    </p:spTree>
    <p:extLst>
      <p:ext uri="{BB962C8B-B14F-4D97-AF65-F5344CB8AC3E}">
        <p14:creationId xmlns:p14="http://schemas.microsoft.com/office/powerpoint/2010/main" val="2718068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A6B727"/>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70484" y="714489"/>
            <a:ext cx="10153318" cy="5552595"/>
          </a:xfrm>
          <a:prstGeom prst="rect">
            <a:avLst/>
          </a:prstGeom>
        </p:spPr>
      </p:pic>
    </p:spTree>
    <p:extLst>
      <p:ext uri="{BB962C8B-B14F-4D97-AF65-F5344CB8AC3E}">
        <p14:creationId xmlns:p14="http://schemas.microsoft.com/office/powerpoint/2010/main" val="33195676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0AEEF"/>
        </a:solidFill>
        <a:effectLst/>
      </p:bgPr>
    </p:bg>
    <p:spTree>
      <p:nvGrpSpPr>
        <p:cNvPr id="1" name=""/>
        <p:cNvGrpSpPr/>
        <p:nvPr/>
      </p:nvGrpSpPr>
      <p:grpSpPr>
        <a:xfrm>
          <a:off x="0" y="0"/>
          <a:ext cx="0" cy="0"/>
          <a:chOff x="0" y="0"/>
          <a:chExt cx="0" cy="0"/>
        </a:xfrm>
      </p:grpSpPr>
      <p:sp>
        <p:nvSpPr>
          <p:cNvPr id="9" name="Title 1"/>
          <p:cNvSpPr>
            <a:spLocks noGrp="1"/>
          </p:cNvSpPr>
          <p:nvPr>
            <p:ph type="title"/>
          </p:nvPr>
        </p:nvSpPr>
        <p:spPr>
          <a:xfrm>
            <a:off x="2069715" y="2790000"/>
            <a:ext cx="8063027" cy="1658198"/>
          </a:xfrm>
        </p:spPr>
        <p:txBody>
          <a:bodyPr>
            <a:noAutofit/>
          </a:bodyPr>
          <a:lstStyle/>
          <a:p>
            <a:r>
              <a:rPr lang="en-AU" dirty="0" smtClean="0">
                <a:solidFill>
                  <a:schemeClr val="bg1"/>
                </a:solidFill>
              </a:rPr>
              <a:t>Reception</a:t>
            </a:r>
            <a:r>
              <a:rPr lang="en-AU" dirty="0" smtClean="0">
                <a:solidFill>
                  <a:schemeClr val="bg1"/>
                </a:solidFill>
              </a:rPr>
              <a:t/>
            </a:r>
            <a:br>
              <a:rPr lang="en-AU" dirty="0" smtClean="0">
                <a:solidFill>
                  <a:schemeClr val="bg1"/>
                </a:solidFill>
              </a:rPr>
            </a:br>
            <a:r>
              <a:rPr lang="en-AU" sz="2000" dirty="0" smtClean="0">
                <a:solidFill>
                  <a:schemeClr val="bg1"/>
                </a:solidFill>
              </a:rPr>
              <a:t/>
            </a:r>
            <a:br>
              <a:rPr lang="en-AU" sz="2000" dirty="0" smtClean="0">
                <a:solidFill>
                  <a:schemeClr val="bg1"/>
                </a:solidFill>
              </a:rPr>
            </a:br>
            <a:r>
              <a:rPr lang="en-AU" sz="3600" dirty="0" smtClean="0">
                <a:solidFill>
                  <a:schemeClr val="bg1"/>
                </a:solidFill>
              </a:rPr>
              <a:t>The Reception screen brings together all of the tasks usually performed at reception – such as scheduling, pricing, scanning and validation. Everything is accessible with a </a:t>
            </a:r>
            <a:r>
              <a:rPr lang="en-AU" sz="3600" dirty="0" smtClean="0">
                <a:solidFill>
                  <a:schemeClr val="bg1"/>
                </a:solidFill>
              </a:rPr>
              <a:t>simplified interface</a:t>
            </a:r>
            <a:r>
              <a:rPr lang="en-AU" sz="3600" dirty="0">
                <a:solidFill>
                  <a:schemeClr val="bg1"/>
                </a:solidFill>
              </a:rPr>
              <a:t> </a:t>
            </a:r>
            <a:r>
              <a:rPr lang="en-AU" sz="3600" dirty="0" smtClean="0">
                <a:solidFill>
                  <a:schemeClr val="bg1"/>
                </a:solidFill>
              </a:rPr>
              <a:t>that’s easy to learn </a:t>
            </a:r>
            <a:r>
              <a:rPr lang="en-AU" sz="3600" dirty="0">
                <a:solidFill>
                  <a:schemeClr val="bg1"/>
                </a:solidFill>
              </a:rPr>
              <a:t>and </a:t>
            </a:r>
            <a:r>
              <a:rPr lang="en-AU" sz="3600" dirty="0" smtClean="0">
                <a:solidFill>
                  <a:schemeClr val="bg1"/>
                </a:solidFill>
              </a:rPr>
              <a:t>use</a:t>
            </a:r>
            <a:r>
              <a:rPr lang="en-AU" sz="3600" dirty="0" smtClean="0">
                <a:solidFill>
                  <a:schemeClr val="bg1"/>
                </a:solidFill>
              </a:rPr>
              <a:t/>
            </a:r>
            <a:br>
              <a:rPr lang="en-AU" sz="3600" dirty="0" smtClean="0">
                <a:solidFill>
                  <a:schemeClr val="bg1"/>
                </a:solidFill>
              </a:rPr>
            </a:br>
            <a:r>
              <a:rPr lang="en-AU" sz="3600" dirty="0" smtClean="0">
                <a:solidFill>
                  <a:schemeClr val="bg1"/>
                </a:solidFill>
              </a:rPr>
              <a:t/>
            </a:r>
            <a:br>
              <a:rPr lang="en-AU" sz="3600" dirty="0" smtClean="0">
                <a:solidFill>
                  <a:schemeClr val="bg1"/>
                </a:solidFill>
              </a:rPr>
            </a:br>
            <a:endParaRPr lang="en-AU" sz="3600" dirty="0">
              <a:solidFill>
                <a:schemeClr val="bg1"/>
              </a:solidFill>
            </a:endParaRPr>
          </a:p>
        </p:txBody>
      </p:sp>
    </p:spTree>
    <p:extLst>
      <p:ext uri="{BB962C8B-B14F-4D97-AF65-F5344CB8AC3E}">
        <p14:creationId xmlns:p14="http://schemas.microsoft.com/office/powerpoint/2010/main" val="35830260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0AEEF"/>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70484" y="714488"/>
            <a:ext cx="10153316" cy="5552595"/>
          </a:xfrm>
          <a:prstGeom prst="rect">
            <a:avLst/>
          </a:prstGeom>
        </p:spPr>
      </p:pic>
    </p:spTree>
    <p:extLst>
      <p:ext uri="{BB962C8B-B14F-4D97-AF65-F5344CB8AC3E}">
        <p14:creationId xmlns:p14="http://schemas.microsoft.com/office/powerpoint/2010/main" val="287267945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C87D0E"/>
        </a:solidFill>
        <a:effectLst/>
      </p:bgPr>
    </p:bg>
    <p:spTree>
      <p:nvGrpSpPr>
        <p:cNvPr id="1" name=""/>
        <p:cNvGrpSpPr/>
        <p:nvPr/>
      </p:nvGrpSpPr>
      <p:grpSpPr>
        <a:xfrm>
          <a:off x="0" y="0"/>
          <a:ext cx="0" cy="0"/>
          <a:chOff x="0" y="0"/>
          <a:chExt cx="0" cy="0"/>
        </a:xfrm>
      </p:grpSpPr>
      <p:sp>
        <p:nvSpPr>
          <p:cNvPr id="9" name="Title 1"/>
          <p:cNvSpPr>
            <a:spLocks noGrp="1"/>
          </p:cNvSpPr>
          <p:nvPr>
            <p:ph type="title"/>
          </p:nvPr>
        </p:nvSpPr>
        <p:spPr>
          <a:xfrm>
            <a:off x="2069715" y="2790000"/>
            <a:ext cx="8835973" cy="1658198"/>
          </a:xfrm>
        </p:spPr>
        <p:txBody>
          <a:bodyPr>
            <a:noAutofit/>
          </a:bodyPr>
          <a:lstStyle/>
          <a:p>
            <a:pPr>
              <a:lnSpc>
                <a:spcPct val="100000"/>
              </a:lnSpc>
              <a:spcAft>
                <a:spcPts val="4800"/>
              </a:spcAft>
            </a:pPr>
            <a:r>
              <a:rPr lang="en-AU" dirty="0" smtClean="0">
                <a:solidFill>
                  <a:schemeClr val="bg1"/>
                </a:solidFill>
              </a:rPr>
              <a:t>Medical Imaging Technologists</a:t>
            </a:r>
            <a:r>
              <a:rPr lang="en-AU" dirty="0" smtClean="0">
                <a:solidFill>
                  <a:schemeClr val="bg1"/>
                </a:solidFill>
              </a:rPr>
              <a:t/>
            </a:r>
            <a:br>
              <a:rPr lang="en-AU" dirty="0" smtClean="0">
                <a:solidFill>
                  <a:schemeClr val="bg1"/>
                </a:solidFill>
              </a:rPr>
            </a:br>
            <a:r>
              <a:rPr lang="en-AU" sz="2000" dirty="0" smtClean="0">
                <a:solidFill>
                  <a:schemeClr val="bg1"/>
                </a:solidFill>
              </a:rPr>
              <a:t/>
            </a:r>
            <a:br>
              <a:rPr lang="en-AU" sz="2000" dirty="0" smtClean="0">
                <a:solidFill>
                  <a:schemeClr val="bg1"/>
                </a:solidFill>
              </a:rPr>
            </a:br>
            <a:r>
              <a:rPr lang="en-AU" sz="3600" dirty="0" smtClean="0">
                <a:solidFill>
                  <a:schemeClr val="bg1"/>
                </a:solidFill>
              </a:rPr>
              <a:t>With Karisma v4’s innovative interface specially designed for touch screens, tablets such as the Microsoft Surface mean increased mobility for MITs throughout the organisation. </a:t>
            </a:r>
            <a:r>
              <a:rPr lang="en-AU" sz="3600" dirty="0">
                <a:solidFill>
                  <a:schemeClr val="bg1"/>
                </a:solidFill>
              </a:rPr>
              <a:t/>
            </a:r>
            <a:br>
              <a:rPr lang="en-AU" sz="3600" dirty="0">
                <a:solidFill>
                  <a:schemeClr val="bg1"/>
                </a:solidFill>
              </a:rPr>
            </a:br>
            <a:r>
              <a:rPr lang="en-AU" sz="3600" dirty="0" smtClean="0">
                <a:solidFill>
                  <a:schemeClr val="bg1"/>
                </a:solidFill>
              </a:rPr>
              <a:t/>
            </a:r>
            <a:br>
              <a:rPr lang="en-AU" sz="3600" dirty="0" smtClean="0">
                <a:solidFill>
                  <a:schemeClr val="bg1"/>
                </a:solidFill>
              </a:rPr>
            </a:br>
            <a:endParaRPr lang="en-AU" sz="3600" dirty="0">
              <a:solidFill>
                <a:schemeClr val="bg1"/>
              </a:solidFill>
            </a:endParaRPr>
          </a:p>
        </p:txBody>
      </p:sp>
    </p:spTree>
    <p:extLst>
      <p:ext uri="{BB962C8B-B14F-4D97-AF65-F5344CB8AC3E}">
        <p14:creationId xmlns:p14="http://schemas.microsoft.com/office/powerpoint/2010/main" val="346870320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C87D0E"/>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70483" y="714488"/>
            <a:ext cx="10153317" cy="5552595"/>
          </a:xfrm>
          <a:prstGeom prst="rect">
            <a:avLst/>
          </a:prstGeom>
        </p:spPr>
      </p:pic>
    </p:spTree>
    <p:extLst>
      <p:ext uri="{BB962C8B-B14F-4D97-AF65-F5344CB8AC3E}">
        <p14:creationId xmlns:p14="http://schemas.microsoft.com/office/powerpoint/2010/main" val="3281305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05777"/>
        </a:solidFill>
        <a:effectLst/>
      </p:bgPr>
    </p:bg>
    <p:spTree>
      <p:nvGrpSpPr>
        <p:cNvPr id="1" name=""/>
        <p:cNvGrpSpPr/>
        <p:nvPr/>
      </p:nvGrpSpPr>
      <p:grpSpPr>
        <a:xfrm>
          <a:off x="0" y="0"/>
          <a:ext cx="0" cy="0"/>
          <a:chOff x="0" y="0"/>
          <a:chExt cx="0" cy="0"/>
        </a:xfrm>
      </p:grpSpPr>
      <p:sp>
        <p:nvSpPr>
          <p:cNvPr id="9" name="Title 1"/>
          <p:cNvSpPr>
            <a:spLocks noGrp="1"/>
          </p:cNvSpPr>
          <p:nvPr>
            <p:ph type="title"/>
          </p:nvPr>
        </p:nvSpPr>
        <p:spPr>
          <a:xfrm>
            <a:off x="2069715" y="2790000"/>
            <a:ext cx="8063027" cy="1658198"/>
          </a:xfrm>
        </p:spPr>
        <p:txBody>
          <a:bodyPr>
            <a:noAutofit/>
          </a:bodyPr>
          <a:lstStyle/>
          <a:p>
            <a:pPr>
              <a:lnSpc>
                <a:spcPct val="100000"/>
              </a:lnSpc>
              <a:spcAft>
                <a:spcPts val="4800"/>
              </a:spcAft>
            </a:pPr>
            <a:r>
              <a:rPr lang="en-AU" dirty="0" smtClean="0">
                <a:solidFill>
                  <a:schemeClr val="bg1"/>
                </a:solidFill>
              </a:rPr>
              <a:t>Patient Reception Kiosk</a:t>
            </a:r>
            <a:br>
              <a:rPr lang="en-AU" dirty="0" smtClean="0">
                <a:solidFill>
                  <a:schemeClr val="bg1"/>
                </a:solidFill>
              </a:rPr>
            </a:br>
            <a:r>
              <a:rPr lang="en-AU" sz="2000" dirty="0" smtClean="0">
                <a:solidFill>
                  <a:schemeClr val="bg1"/>
                </a:solidFill>
              </a:rPr>
              <a:t/>
            </a:r>
            <a:br>
              <a:rPr lang="en-AU" sz="2000" dirty="0" smtClean="0">
                <a:solidFill>
                  <a:schemeClr val="bg1"/>
                </a:solidFill>
              </a:rPr>
            </a:br>
            <a:r>
              <a:rPr lang="en-AU" sz="3600" dirty="0" smtClean="0">
                <a:solidFill>
                  <a:schemeClr val="bg1"/>
                </a:solidFill>
              </a:rPr>
              <a:t>An airport style kiosk allows patients to perform their own check-in and arrivals. Booking reminders with embedded barcodes add another dimension of convenience that will improve customer service.</a:t>
            </a:r>
            <a:br>
              <a:rPr lang="en-AU" sz="3600" dirty="0" smtClean="0">
                <a:solidFill>
                  <a:schemeClr val="bg1"/>
                </a:solidFill>
              </a:rPr>
            </a:br>
            <a:endParaRPr lang="en-AU" sz="3600" dirty="0">
              <a:solidFill>
                <a:schemeClr val="bg1"/>
              </a:solidFill>
            </a:endParaRPr>
          </a:p>
        </p:txBody>
      </p:sp>
    </p:spTree>
    <p:extLst>
      <p:ext uri="{BB962C8B-B14F-4D97-AF65-F5344CB8AC3E}">
        <p14:creationId xmlns:p14="http://schemas.microsoft.com/office/powerpoint/2010/main" val="30145293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05777"/>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70482" y="714488"/>
            <a:ext cx="10153317" cy="5304800"/>
          </a:xfrm>
          <a:prstGeom prst="rect">
            <a:avLst/>
          </a:prstGeom>
        </p:spPr>
      </p:pic>
    </p:spTree>
    <p:extLst>
      <p:ext uri="{BB962C8B-B14F-4D97-AF65-F5344CB8AC3E}">
        <p14:creationId xmlns:p14="http://schemas.microsoft.com/office/powerpoint/2010/main" val="399575745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549E39"/>
        </a:solidFill>
        <a:effectLst/>
      </p:bgPr>
    </p:bg>
    <p:spTree>
      <p:nvGrpSpPr>
        <p:cNvPr id="1" name=""/>
        <p:cNvGrpSpPr/>
        <p:nvPr/>
      </p:nvGrpSpPr>
      <p:grpSpPr>
        <a:xfrm>
          <a:off x="0" y="0"/>
          <a:ext cx="0" cy="0"/>
          <a:chOff x="0" y="0"/>
          <a:chExt cx="0" cy="0"/>
        </a:xfrm>
      </p:grpSpPr>
      <p:sp>
        <p:nvSpPr>
          <p:cNvPr id="4" name="Title 1"/>
          <p:cNvSpPr>
            <a:spLocks noGrp="1"/>
          </p:cNvSpPr>
          <p:nvPr>
            <p:ph type="title"/>
          </p:nvPr>
        </p:nvSpPr>
        <p:spPr>
          <a:xfrm>
            <a:off x="2069715" y="2790000"/>
            <a:ext cx="8601081" cy="1658198"/>
          </a:xfrm>
        </p:spPr>
        <p:txBody>
          <a:bodyPr>
            <a:noAutofit/>
          </a:bodyPr>
          <a:lstStyle/>
          <a:p>
            <a:pPr>
              <a:lnSpc>
                <a:spcPct val="100000"/>
              </a:lnSpc>
              <a:spcAft>
                <a:spcPts val="4800"/>
              </a:spcAft>
            </a:pPr>
            <a:r>
              <a:rPr lang="en-AU" dirty="0">
                <a:solidFill>
                  <a:schemeClr val="bg1"/>
                </a:solidFill>
              </a:rPr>
              <a:t>Management/Financial Reports</a:t>
            </a:r>
            <a:r>
              <a:rPr lang="en-AU" dirty="0" smtClean="0">
                <a:solidFill>
                  <a:schemeClr val="bg1"/>
                </a:solidFill>
              </a:rPr>
              <a:t/>
            </a:r>
            <a:br>
              <a:rPr lang="en-AU" dirty="0" smtClean="0">
                <a:solidFill>
                  <a:schemeClr val="bg1"/>
                </a:solidFill>
              </a:rPr>
            </a:br>
            <a:r>
              <a:rPr lang="en-AU" sz="2000" dirty="0" smtClean="0">
                <a:solidFill>
                  <a:schemeClr val="bg1"/>
                </a:solidFill>
              </a:rPr>
              <a:t/>
            </a:r>
            <a:br>
              <a:rPr lang="en-AU" sz="2000" dirty="0" smtClean="0">
                <a:solidFill>
                  <a:schemeClr val="bg1"/>
                </a:solidFill>
              </a:rPr>
            </a:br>
            <a:r>
              <a:rPr lang="en-AU" sz="3600" dirty="0">
                <a:solidFill>
                  <a:schemeClr val="bg1"/>
                </a:solidFill>
              </a:rPr>
              <a:t>Powerful, commercial level reports are all a </a:t>
            </a:r>
            <a:r>
              <a:rPr lang="en-AU" sz="3600" dirty="0" smtClean="0">
                <a:solidFill>
                  <a:schemeClr val="bg1"/>
                </a:solidFill>
              </a:rPr>
              <a:t/>
            </a:r>
            <a:br>
              <a:rPr lang="en-AU" sz="3600" dirty="0" smtClean="0">
                <a:solidFill>
                  <a:schemeClr val="bg1"/>
                </a:solidFill>
              </a:rPr>
            </a:br>
            <a:r>
              <a:rPr lang="en-AU" sz="3600" dirty="0" smtClean="0">
                <a:solidFill>
                  <a:schemeClr val="bg1"/>
                </a:solidFill>
              </a:rPr>
              <a:t>part </a:t>
            </a:r>
            <a:r>
              <a:rPr lang="en-AU" sz="3600" dirty="0">
                <a:solidFill>
                  <a:schemeClr val="bg1"/>
                </a:solidFill>
              </a:rPr>
              <a:t>of the Karisma product. Karisma provides quick access to important business information integrated with workflow – including referrer ‘</a:t>
            </a:r>
            <a:r>
              <a:rPr lang="en-AU" sz="3600" dirty="0" err="1">
                <a:solidFill>
                  <a:schemeClr val="bg1"/>
                </a:solidFill>
              </a:rPr>
              <a:t>heatmaps</a:t>
            </a:r>
            <a:r>
              <a:rPr lang="en-AU" sz="3600" dirty="0">
                <a:solidFill>
                  <a:schemeClr val="bg1"/>
                </a:solidFill>
              </a:rPr>
              <a:t>’.</a:t>
            </a:r>
            <a:r>
              <a:rPr lang="en-AU" sz="3600" dirty="0" smtClean="0">
                <a:solidFill>
                  <a:schemeClr val="bg1"/>
                </a:solidFill>
              </a:rPr>
              <a:t/>
            </a:r>
            <a:br>
              <a:rPr lang="en-AU" sz="3600" dirty="0" smtClean="0">
                <a:solidFill>
                  <a:schemeClr val="bg1"/>
                </a:solidFill>
              </a:rPr>
            </a:br>
            <a:endParaRPr lang="en-AU" sz="3600" dirty="0">
              <a:solidFill>
                <a:schemeClr val="bg1"/>
              </a:solidFill>
            </a:endParaRPr>
          </a:p>
        </p:txBody>
      </p:sp>
    </p:spTree>
    <p:extLst>
      <p:ext uri="{BB962C8B-B14F-4D97-AF65-F5344CB8AC3E}">
        <p14:creationId xmlns:p14="http://schemas.microsoft.com/office/powerpoint/2010/main" val="255142395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549E39"/>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70483" y="714487"/>
            <a:ext cx="10153317" cy="5552595"/>
          </a:xfrm>
          <a:prstGeom prst="rect">
            <a:avLst/>
          </a:prstGeom>
        </p:spPr>
      </p:pic>
    </p:spTree>
    <p:extLst>
      <p:ext uri="{BB962C8B-B14F-4D97-AF65-F5344CB8AC3E}">
        <p14:creationId xmlns:p14="http://schemas.microsoft.com/office/powerpoint/2010/main" val="293580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AD0101"/>
        </a:solidFill>
        <a:effectLst/>
      </p:bgPr>
    </p:bg>
    <p:spTree>
      <p:nvGrpSpPr>
        <p:cNvPr id="1" name=""/>
        <p:cNvGrpSpPr/>
        <p:nvPr/>
      </p:nvGrpSpPr>
      <p:grpSpPr>
        <a:xfrm>
          <a:off x="0" y="0"/>
          <a:ext cx="0" cy="0"/>
          <a:chOff x="0" y="0"/>
          <a:chExt cx="0" cy="0"/>
        </a:xfrm>
      </p:grpSpPr>
      <p:sp>
        <p:nvSpPr>
          <p:cNvPr id="4" name="Title 1"/>
          <p:cNvSpPr>
            <a:spLocks noGrp="1"/>
          </p:cNvSpPr>
          <p:nvPr>
            <p:ph type="title"/>
          </p:nvPr>
        </p:nvSpPr>
        <p:spPr>
          <a:xfrm>
            <a:off x="2069715" y="2790000"/>
            <a:ext cx="8601081" cy="1658198"/>
          </a:xfrm>
        </p:spPr>
        <p:txBody>
          <a:bodyPr>
            <a:noAutofit/>
          </a:bodyPr>
          <a:lstStyle/>
          <a:p>
            <a:pPr>
              <a:lnSpc>
                <a:spcPct val="100000"/>
              </a:lnSpc>
              <a:spcAft>
                <a:spcPts val="4800"/>
              </a:spcAft>
            </a:pPr>
            <a:r>
              <a:rPr lang="en-AU" dirty="0" smtClean="0">
                <a:solidFill>
                  <a:schemeClr val="bg1"/>
                </a:solidFill>
              </a:rPr>
              <a:t>Search “Carcinoma”</a:t>
            </a:r>
            <a:r>
              <a:rPr lang="en-AU" dirty="0" smtClean="0">
                <a:solidFill>
                  <a:schemeClr val="bg1"/>
                </a:solidFill>
              </a:rPr>
              <a:t/>
            </a:r>
            <a:br>
              <a:rPr lang="en-AU" dirty="0" smtClean="0">
                <a:solidFill>
                  <a:schemeClr val="bg1"/>
                </a:solidFill>
              </a:rPr>
            </a:br>
            <a:r>
              <a:rPr lang="en-AU" sz="2000" dirty="0" smtClean="0">
                <a:solidFill>
                  <a:schemeClr val="bg1"/>
                </a:solidFill>
              </a:rPr>
              <a:t/>
            </a:r>
            <a:br>
              <a:rPr lang="en-AU" sz="2000" dirty="0" smtClean="0">
                <a:solidFill>
                  <a:schemeClr val="bg1"/>
                </a:solidFill>
              </a:rPr>
            </a:br>
            <a:r>
              <a:rPr lang="en-AU" sz="3600" dirty="0" smtClean="0">
                <a:solidFill>
                  <a:schemeClr val="bg1"/>
                </a:solidFill>
              </a:rPr>
              <a:t>The ‘spotlight’ style search built into Karisma v4 allows users to search across concepts for results. Contact names, address information, report content, services and more are all included in search queries.</a:t>
            </a:r>
            <a:r>
              <a:rPr lang="en-AU" sz="3600" dirty="0" smtClean="0">
                <a:solidFill>
                  <a:schemeClr val="bg1"/>
                </a:solidFill>
              </a:rPr>
              <a:t/>
            </a:r>
            <a:br>
              <a:rPr lang="en-AU" sz="3600" dirty="0" smtClean="0">
                <a:solidFill>
                  <a:schemeClr val="bg1"/>
                </a:solidFill>
              </a:rPr>
            </a:br>
            <a:endParaRPr lang="en-AU" sz="3600" dirty="0">
              <a:solidFill>
                <a:schemeClr val="bg1"/>
              </a:solidFill>
            </a:endParaRPr>
          </a:p>
        </p:txBody>
      </p:sp>
    </p:spTree>
    <p:extLst>
      <p:ext uri="{BB962C8B-B14F-4D97-AF65-F5344CB8AC3E}">
        <p14:creationId xmlns:p14="http://schemas.microsoft.com/office/powerpoint/2010/main" val="3169227235"/>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AD0101"/>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70482" y="714487"/>
            <a:ext cx="10153317" cy="5552596"/>
          </a:xfrm>
          <a:prstGeom prst="rect">
            <a:avLst/>
          </a:prstGeom>
        </p:spPr>
      </p:pic>
    </p:spTree>
    <p:extLst>
      <p:ext uri="{BB962C8B-B14F-4D97-AF65-F5344CB8AC3E}">
        <p14:creationId xmlns:p14="http://schemas.microsoft.com/office/powerpoint/2010/main" val="1047719660"/>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AD0101"/>
        </a:solidFill>
        <a:effectLst/>
      </p:bgPr>
    </p:bg>
    <p:spTree>
      <p:nvGrpSpPr>
        <p:cNvPr id="1" name=""/>
        <p:cNvGrpSpPr/>
        <p:nvPr/>
      </p:nvGrpSpPr>
      <p:grpSpPr>
        <a:xfrm>
          <a:off x="0" y="0"/>
          <a:ext cx="0" cy="0"/>
          <a:chOff x="0" y="0"/>
          <a:chExt cx="0" cy="0"/>
        </a:xfrm>
      </p:grpSpPr>
      <p:sp>
        <p:nvSpPr>
          <p:cNvPr id="4" name="Title 1"/>
          <p:cNvSpPr>
            <a:spLocks noGrp="1"/>
          </p:cNvSpPr>
          <p:nvPr>
            <p:ph type="title"/>
          </p:nvPr>
        </p:nvSpPr>
        <p:spPr>
          <a:xfrm>
            <a:off x="2069715" y="2790000"/>
            <a:ext cx="8601081" cy="1658198"/>
          </a:xfrm>
        </p:spPr>
        <p:txBody>
          <a:bodyPr>
            <a:noAutofit/>
          </a:bodyPr>
          <a:lstStyle/>
          <a:p>
            <a:pPr>
              <a:lnSpc>
                <a:spcPct val="100000"/>
              </a:lnSpc>
              <a:spcAft>
                <a:spcPts val="4800"/>
              </a:spcAft>
            </a:pPr>
            <a:r>
              <a:rPr lang="en-AU" dirty="0" smtClean="0">
                <a:solidFill>
                  <a:schemeClr val="bg1"/>
                </a:solidFill>
              </a:rPr>
              <a:t>Search “Smith”</a:t>
            </a:r>
            <a:r>
              <a:rPr lang="en-AU" dirty="0" smtClean="0">
                <a:solidFill>
                  <a:schemeClr val="bg1"/>
                </a:solidFill>
              </a:rPr>
              <a:t/>
            </a:r>
            <a:br>
              <a:rPr lang="en-AU" dirty="0" smtClean="0">
                <a:solidFill>
                  <a:schemeClr val="bg1"/>
                </a:solidFill>
              </a:rPr>
            </a:br>
            <a:r>
              <a:rPr lang="en-AU" sz="2000" dirty="0" smtClean="0">
                <a:solidFill>
                  <a:schemeClr val="bg1"/>
                </a:solidFill>
              </a:rPr>
              <a:t/>
            </a:r>
            <a:br>
              <a:rPr lang="en-AU" sz="2000" dirty="0" smtClean="0">
                <a:solidFill>
                  <a:schemeClr val="bg1"/>
                </a:solidFill>
              </a:rPr>
            </a:br>
            <a:r>
              <a:rPr lang="en-AU" sz="3600" dirty="0" smtClean="0">
                <a:solidFill>
                  <a:schemeClr val="bg1"/>
                </a:solidFill>
              </a:rPr>
              <a:t>For example, using the new search capabilities, the word Smith is found across patient names, practitioner names and report content – with one click access to filter and even edit results. </a:t>
            </a:r>
            <a:br>
              <a:rPr lang="en-AU" sz="3600" dirty="0" smtClean="0">
                <a:solidFill>
                  <a:schemeClr val="bg1"/>
                </a:solidFill>
              </a:rPr>
            </a:br>
            <a:r>
              <a:rPr lang="en-AU" sz="3600" dirty="0" smtClean="0">
                <a:solidFill>
                  <a:schemeClr val="bg1"/>
                </a:solidFill>
              </a:rPr>
              <a:t/>
            </a:r>
            <a:br>
              <a:rPr lang="en-AU" sz="3600" dirty="0" smtClean="0">
                <a:solidFill>
                  <a:schemeClr val="bg1"/>
                </a:solidFill>
              </a:rPr>
            </a:br>
            <a:endParaRPr lang="en-AU" sz="3600" dirty="0">
              <a:solidFill>
                <a:schemeClr val="bg1"/>
              </a:solidFill>
            </a:endParaRPr>
          </a:p>
        </p:txBody>
      </p:sp>
    </p:spTree>
    <p:extLst>
      <p:ext uri="{BB962C8B-B14F-4D97-AF65-F5344CB8AC3E}">
        <p14:creationId xmlns:p14="http://schemas.microsoft.com/office/powerpoint/2010/main" val="2727250439"/>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AD0101"/>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70481" y="714487"/>
            <a:ext cx="10153317" cy="5552596"/>
          </a:xfrm>
          <a:prstGeom prst="rect">
            <a:avLst/>
          </a:prstGeom>
        </p:spPr>
      </p:pic>
      <p:sp>
        <p:nvSpPr>
          <p:cNvPr id="2" name="Content Placeholder 1"/>
          <p:cNvSpPr>
            <a:spLocks noGrp="1"/>
          </p:cNvSpPr>
          <p:nvPr>
            <p:ph idx="1"/>
          </p:nvPr>
        </p:nvSpPr>
        <p:spPr/>
        <p:txBody>
          <a:bodyPr/>
          <a:lstStyle/>
          <a:p>
            <a:endParaRPr lang="en-AU"/>
          </a:p>
        </p:txBody>
      </p:sp>
    </p:spTree>
    <p:extLst>
      <p:ext uri="{BB962C8B-B14F-4D97-AF65-F5344CB8AC3E}">
        <p14:creationId xmlns:p14="http://schemas.microsoft.com/office/powerpoint/2010/main" val="3787134946"/>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lumMod val="65000"/>
            <a:lumOff val="35000"/>
          </a:schemeClr>
        </a:solidFill>
        <a:effectLst/>
      </p:bgPr>
    </p:bg>
    <p:spTree>
      <p:nvGrpSpPr>
        <p:cNvPr id="1" name=""/>
        <p:cNvGrpSpPr/>
        <p:nvPr/>
      </p:nvGrpSpPr>
      <p:grpSpPr>
        <a:xfrm>
          <a:off x="0" y="0"/>
          <a:ext cx="0" cy="0"/>
          <a:chOff x="0" y="0"/>
          <a:chExt cx="0" cy="0"/>
        </a:xfrm>
      </p:grpSpPr>
      <p:sp>
        <p:nvSpPr>
          <p:cNvPr id="9" name="Title 1"/>
          <p:cNvSpPr>
            <a:spLocks noGrp="1"/>
          </p:cNvSpPr>
          <p:nvPr>
            <p:ph type="title"/>
          </p:nvPr>
        </p:nvSpPr>
        <p:spPr>
          <a:xfrm>
            <a:off x="2069715" y="2790000"/>
            <a:ext cx="8063027" cy="1658198"/>
          </a:xfrm>
        </p:spPr>
        <p:txBody>
          <a:bodyPr>
            <a:noAutofit/>
          </a:bodyPr>
          <a:lstStyle/>
          <a:p>
            <a:pPr>
              <a:lnSpc>
                <a:spcPct val="100000"/>
              </a:lnSpc>
              <a:spcAft>
                <a:spcPts val="4800"/>
              </a:spcAft>
            </a:pPr>
            <a:r>
              <a:rPr lang="en-AU" dirty="0" smtClean="0">
                <a:solidFill>
                  <a:schemeClr val="bg1"/>
                </a:solidFill>
              </a:rPr>
              <a:t>The Forge Family </a:t>
            </a:r>
            <a:r>
              <a:rPr lang="en-AU" sz="4000" dirty="0" smtClean="0">
                <a:solidFill>
                  <a:schemeClr val="bg1"/>
                </a:solidFill>
              </a:rPr>
              <a:t>(2009 – 2014)</a:t>
            </a:r>
            <a:r>
              <a:rPr lang="en-AU" dirty="0" smtClean="0">
                <a:solidFill>
                  <a:schemeClr val="bg1"/>
                </a:solidFill>
              </a:rPr>
              <a:t/>
            </a:r>
            <a:br>
              <a:rPr lang="en-AU" dirty="0" smtClean="0">
                <a:solidFill>
                  <a:schemeClr val="bg1"/>
                </a:solidFill>
              </a:rPr>
            </a:br>
            <a:r>
              <a:rPr lang="en-AU" sz="2000" dirty="0" smtClean="0">
                <a:solidFill>
                  <a:schemeClr val="bg1"/>
                </a:solidFill>
              </a:rPr>
              <a:t/>
            </a:r>
            <a:br>
              <a:rPr lang="en-AU" sz="2000" dirty="0" smtClean="0">
                <a:solidFill>
                  <a:schemeClr val="bg1"/>
                </a:solidFill>
              </a:rPr>
            </a:br>
            <a:r>
              <a:rPr lang="en-AU" sz="3600" dirty="0">
                <a:solidFill>
                  <a:schemeClr val="bg1"/>
                </a:solidFill>
              </a:rPr>
              <a:t>Forge </a:t>
            </a:r>
            <a:r>
              <a:rPr lang="en-AU" sz="3600" dirty="0" smtClean="0">
                <a:solidFill>
                  <a:schemeClr val="bg1"/>
                </a:solidFill>
              </a:rPr>
              <a:t>is a multi product platform which allows the rapid development of enterprise systems. Kestral has been working on Forge since 2009 to provide a solid foundation to all of our products. We believe in long term reinvestment in technology. </a:t>
            </a:r>
            <a:endParaRPr lang="en-AU" sz="3600" dirty="0">
              <a:solidFill>
                <a:schemeClr val="bg1"/>
              </a:solidFill>
            </a:endParaRPr>
          </a:p>
        </p:txBody>
      </p:sp>
    </p:spTree>
    <p:extLst>
      <p:ext uri="{BB962C8B-B14F-4D97-AF65-F5344CB8AC3E}">
        <p14:creationId xmlns:p14="http://schemas.microsoft.com/office/powerpoint/2010/main" val="2388900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1">
            <a:lumMod val="65000"/>
            <a:lumOff val="35000"/>
          </a:schemeClr>
        </a:solidFill>
        <a:effectLst/>
      </p:bgPr>
    </p:bg>
    <p:spTree>
      <p:nvGrpSpPr>
        <p:cNvPr id="1" name=""/>
        <p:cNvGrpSpPr/>
        <p:nvPr/>
      </p:nvGrpSpPr>
      <p:grpSpPr>
        <a:xfrm>
          <a:off x="0" y="0"/>
          <a:ext cx="0" cy="0"/>
          <a:chOff x="0" y="0"/>
          <a:chExt cx="0" cy="0"/>
        </a:xfrm>
      </p:grpSpPr>
      <p:pic>
        <p:nvPicPr>
          <p:cNvPr id="7" name="Content Placeholder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0480" y="1892833"/>
            <a:ext cx="10140953" cy="3763245"/>
          </a:xfrm>
          <a:prstGeom prst="rect">
            <a:avLst/>
          </a:prstGeom>
        </p:spPr>
      </p:pic>
    </p:spTree>
    <p:extLst>
      <p:ext uri="{BB962C8B-B14F-4D97-AF65-F5344CB8AC3E}">
        <p14:creationId xmlns:p14="http://schemas.microsoft.com/office/powerpoint/2010/main" val="356190287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783A7A"/>
        </a:solidFill>
        <a:effectLst/>
      </p:bgPr>
    </p:bg>
    <p:spTree>
      <p:nvGrpSpPr>
        <p:cNvPr id="1" name=""/>
        <p:cNvGrpSpPr/>
        <p:nvPr/>
      </p:nvGrpSpPr>
      <p:grpSpPr>
        <a:xfrm>
          <a:off x="0" y="0"/>
          <a:ext cx="0" cy="0"/>
          <a:chOff x="0" y="0"/>
          <a:chExt cx="0" cy="0"/>
        </a:xfrm>
      </p:grpSpPr>
      <p:sp>
        <p:nvSpPr>
          <p:cNvPr id="5" name="Title 1"/>
          <p:cNvSpPr>
            <a:spLocks noGrp="1"/>
          </p:cNvSpPr>
          <p:nvPr>
            <p:ph type="title"/>
          </p:nvPr>
        </p:nvSpPr>
        <p:spPr>
          <a:xfrm>
            <a:off x="2069715" y="2790000"/>
            <a:ext cx="8063027" cy="1658198"/>
          </a:xfrm>
        </p:spPr>
        <p:txBody>
          <a:bodyPr>
            <a:noAutofit/>
          </a:bodyPr>
          <a:lstStyle/>
          <a:p>
            <a:pPr>
              <a:lnSpc>
                <a:spcPct val="100000"/>
              </a:lnSpc>
              <a:spcAft>
                <a:spcPts val="4800"/>
              </a:spcAft>
            </a:pPr>
            <a:r>
              <a:rPr lang="en-AU" dirty="0" smtClean="0">
                <a:solidFill>
                  <a:schemeClr val="bg1"/>
                </a:solidFill>
              </a:rPr>
              <a:t>Going Forward</a:t>
            </a:r>
            <a:br>
              <a:rPr lang="en-AU" dirty="0" smtClean="0">
                <a:solidFill>
                  <a:schemeClr val="bg1"/>
                </a:solidFill>
              </a:rPr>
            </a:br>
            <a:r>
              <a:rPr lang="en-AU" sz="2000" dirty="0" smtClean="0">
                <a:solidFill>
                  <a:schemeClr val="bg1"/>
                </a:solidFill>
              </a:rPr>
              <a:t/>
            </a:r>
            <a:br>
              <a:rPr lang="en-AU" sz="2000" dirty="0" smtClean="0">
                <a:solidFill>
                  <a:schemeClr val="bg1"/>
                </a:solidFill>
              </a:rPr>
            </a:br>
            <a:r>
              <a:rPr lang="en-AU" sz="3600" dirty="0" smtClean="0">
                <a:solidFill>
                  <a:schemeClr val="bg1"/>
                </a:solidFill>
              </a:rPr>
              <a:t>With the new Forge platform :</a:t>
            </a:r>
            <a:br>
              <a:rPr lang="en-AU" sz="3600" dirty="0" smtClean="0">
                <a:solidFill>
                  <a:schemeClr val="bg1"/>
                </a:solidFill>
              </a:rPr>
            </a:br>
            <a:r>
              <a:rPr lang="en-AU" sz="3600" dirty="0" smtClean="0">
                <a:solidFill>
                  <a:schemeClr val="bg1"/>
                </a:solidFill>
              </a:rPr>
              <a:t> - Rapid Development</a:t>
            </a:r>
            <a:br>
              <a:rPr lang="en-AU" sz="3600" dirty="0" smtClean="0">
                <a:solidFill>
                  <a:schemeClr val="bg1"/>
                </a:solidFill>
              </a:rPr>
            </a:br>
            <a:r>
              <a:rPr lang="en-AU" sz="3600" dirty="0" smtClean="0">
                <a:solidFill>
                  <a:schemeClr val="bg1"/>
                </a:solidFill>
              </a:rPr>
              <a:t>- Innovate</a:t>
            </a:r>
            <a:br>
              <a:rPr lang="en-AU" sz="3600" dirty="0" smtClean="0">
                <a:solidFill>
                  <a:schemeClr val="bg1"/>
                </a:solidFill>
              </a:rPr>
            </a:br>
            <a:r>
              <a:rPr lang="en-AU" sz="3600" dirty="0" smtClean="0">
                <a:solidFill>
                  <a:schemeClr val="bg1"/>
                </a:solidFill>
              </a:rPr>
              <a:t>- Keep Up To Date</a:t>
            </a:r>
            <a:br>
              <a:rPr lang="en-AU" sz="3600" dirty="0" smtClean="0">
                <a:solidFill>
                  <a:schemeClr val="bg1"/>
                </a:solidFill>
              </a:rPr>
            </a:br>
            <a:r>
              <a:rPr lang="en-AU" sz="3600" dirty="0" smtClean="0">
                <a:solidFill>
                  <a:schemeClr val="bg1"/>
                </a:solidFill>
              </a:rPr>
              <a:t/>
            </a:r>
            <a:br>
              <a:rPr lang="en-AU" sz="3600" dirty="0" smtClean="0">
                <a:solidFill>
                  <a:schemeClr val="bg1"/>
                </a:solidFill>
              </a:rPr>
            </a:br>
            <a:endParaRPr lang="en-AU" sz="3600" dirty="0">
              <a:solidFill>
                <a:schemeClr val="bg1"/>
              </a:solidFill>
            </a:endParaRPr>
          </a:p>
        </p:txBody>
      </p:sp>
    </p:spTree>
    <p:extLst>
      <p:ext uri="{BB962C8B-B14F-4D97-AF65-F5344CB8AC3E}">
        <p14:creationId xmlns:p14="http://schemas.microsoft.com/office/powerpoint/2010/main" val="9255798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783A7A"/>
        </a:solidFill>
        <a:effectLst/>
      </p:bgPr>
    </p:bg>
    <p:spTree>
      <p:nvGrpSpPr>
        <p:cNvPr id="1" name=""/>
        <p:cNvGrpSpPr/>
        <p:nvPr/>
      </p:nvGrpSpPr>
      <p:grpSpPr>
        <a:xfrm>
          <a:off x="0" y="0"/>
          <a:ext cx="0" cy="0"/>
          <a:chOff x="0" y="0"/>
          <a:chExt cx="0" cy="0"/>
        </a:xfrm>
      </p:grpSpPr>
      <p:sp>
        <p:nvSpPr>
          <p:cNvPr id="5" name="Title 1"/>
          <p:cNvSpPr>
            <a:spLocks noGrp="1"/>
          </p:cNvSpPr>
          <p:nvPr>
            <p:ph type="title"/>
          </p:nvPr>
        </p:nvSpPr>
        <p:spPr>
          <a:xfrm>
            <a:off x="2069715" y="2790000"/>
            <a:ext cx="8063027" cy="1658198"/>
          </a:xfrm>
        </p:spPr>
        <p:txBody>
          <a:bodyPr>
            <a:noAutofit/>
          </a:bodyPr>
          <a:lstStyle/>
          <a:p>
            <a:pPr algn="ctr">
              <a:lnSpc>
                <a:spcPct val="100000"/>
              </a:lnSpc>
              <a:spcAft>
                <a:spcPts val="4800"/>
              </a:spcAft>
            </a:pPr>
            <a:r>
              <a:rPr lang="en-AU" sz="2000" dirty="0" smtClean="0">
                <a:solidFill>
                  <a:schemeClr val="bg1"/>
                </a:solidFill>
              </a:rPr>
              <a:t/>
            </a:r>
            <a:br>
              <a:rPr lang="en-AU" sz="2000" dirty="0" smtClean="0">
                <a:solidFill>
                  <a:schemeClr val="bg1"/>
                </a:solidFill>
              </a:rPr>
            </a:br>
            <a:r>
              <a:rPr lang="en-AU" sz="2000" dirty="0" smtClean="0">
                <a:solidFill>
                  <a:schemeClr val="bg1"/>
                </a:solidFill>
              </a:rPr>
              <a:t/>
            </a:r>
            <a:br>
              <a:rPr lang="en-AU" sz="2000" dirty="0" smtClean="0">
                <a:solidFill>
                  <a:schemeClr val="bg1"/>
                </a:solidFill>
              </a:rPr>
            </a:br>
            <a:r>
              <a:rPr lang="en-AU" sz="4800" dirty="0" smtClean="0">
                <a:solidFill>
                  <a:schemeClr val="bg1"/>
                </a:solidFill>
              </a:rPr>
              <a:t>Karisma Version 4:</a:t>
            </a:r>
            <a:br>
              <a:rPr lang="en-AU" sz="4800" dirty="0" smtClean="0">
                <a:solidFill>
                  <a:schemeClr val="bg1"/>
                </a:solidFill>
              </a:rPr>
            </a:br>
            <a:r>
              <a:rPr lang="en-AU" sz="4800" dirty="0" smtClean="0">
                <a:solidFill>
                  <a:schemeClr val="bg1"/>
                </a:solidFill>
              </a:rPr>
              <a:t>Designed to keep Kestral customers ahead of the curve.</a:t>
            </a:r>
            <a:r>
              <a:rPr lang="en-AU" sz="3600" dirty="0" smtClean="0">
                <a:solidFill>
                  <a:schemeClr val="bg1"/>
                </a:solidFill>
              </a:rPr>
              <a:t/>
            </a:r>
            <a:br>
              <a:rPr lang="en-AU" sz="3600" dirty="0" smtClean="0">
                <a:solidFill>
                  <a:schemeClr val="bg1"/>
                </a:solidFill>
              </a:rPr>
            </a:br>
            <a:r>
              <a:rPr lang="en-AU" sz="3600" dirty="0" smtClean="0">
                <a:solidFill>
                  <a:schemeClr val="bg1"/>
                </a:solidFill>
              </a:rPr>
              <a:t/>
            </a:r>
            <a:br>
              <a:rPr lang="en-AU" sz="3600" dirty="0" smtClean="0">
                <a:solidFill>
                  <a:schemeClr val="bg1"/>
                </a:solidFill>
              </a:rPr>
            </a:br>
            <a:endParaRPr lang="en-AU" sz="3600" dirty="0">
              <a:solidFill>
                <a:schemeClr val="bg1"/>
              </a:solidFill>
            </a:endParaRPr>
          </a:p>
        </p:txBody>
      </p:sp>
    </p:spTree>
    <p:extLst>
      <p:ext uri="{BB962C8B-B14F-4D97-AF65-F5344CB8AC3E}">
        <p14:creationId xmlns:p14="http://schemas.microsoft.com/office/powerpoint/2010/main" val="2658225951"/>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par>
    </p:tnLst>
  </p:timing>
</p:sld>
</file>

<file path=ppt/theme/theme1.xml><?xml version="1.0" encoding="utf-8"?>
<a:theme xmlns:a="http://schemas.openxmlformats.org/drawingml/2006/main" name="Metropolitan">
  <a:themeElements>
    <a:clrScheme name="Metropolitan">
      <a:dk1>
        <a:sysClr val="windowText" lastClr="000000"/>
      </a:dk1>
      <a:lt1>
        <a:sysClr val="window" lastClr="FFFFFF"/>
      </a:lt1>
      <a:dk2>
        <a:srgbClr val="471101"/>
      </a:dk2>
      <a:lt2>
        <a:srgbClr val="E7E8E2"/>
      </a:lt2>
      <a:accent1>
        <a:srgbClr val="A6B727"/>
      </a:accent1>
      <a:accent2>
        <a:srgbClr val="F04304"/>
      </a:accent2>
      <a:accent3>
        <a:srgbClr val="EF8606"/>
      </a:accent3>
      <a:accent4>
        <a:srgbClr val="F2C100"/>
      </a:accent4>
      <a:accent5>
        <a:srgbClr val="A65001"/>
      </a:accent5>
      <a:accent6>
        <a:srgbClr val="BA9585"/>
      </a:accent6>
      <a:hlink>
        <a:srgbClr val="00B0F0"/>
      </a:hlink>
      <a:folHlink>
        <a:srgbClr val="7F7F7F"/>
      </a:folHlink>
    </a:clrScheme>
    <a:fontScheme name="Metropolitan">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etropolitan">
      <a:fillStyleLst>
        <a:solidFill>
          <a:schemeClr val="phClr"/>
        </a:solidFill>
        <a:gradFill rotWithShape="1">
          <a:gsLst>
            <a:gs pos="0">
              <a:schemeClr val="phClr">
                <a:tint val="70000"/>
                <a:satMod val="100000"/>
                <a:lumMod val="110000"/>
              </a:schemeClr>
            </a:gs>
            <a:gs pos="50000">
              <a:schemeClr val="phClr">
                <a:tint val="75000"/>
                <a:satMod val="101000"/>
                <a:lumMod val="105000"/>
              </a:schemeClr>
            </a:gs>
            <a:gs pos="100000">
              <a:schemeClr val="phClr">
                <a:tint val="82000"/>
                <a:satMod val="104000"/>
                <a:lumMod val="105000"/>
              </a:schemeClr>
            </a:gs>
          </a:gsLst>
          <a:lin ang="2700000" scaled="0"/>
        </a:gradFill>
        <a:gradFill rotWithShape="1">
          <a:gsLst>
            <a:gs pos="0">
              <a:schemeClr val="phClr">
                <a:tint val="97000"/>
                <a:satMod val="100000"/>
                <a:lumMod val="102000"/>
              </a:schemeClr>
            </a:gs>
            <a:gs pos="50000">
              <a:schemeClr val="phClr">
                <a:shade val="100000"/>
                <a:satMod val="100000"/>
                <a:lumMod val="100000"/>
              </a:schemeClr>
            </a:gs>
            <a:gs pos="100000">
              <a:schemeClr val="phClr">
                <a:shade val="80000"/>
                <a:satMod val="100000"/>
                <a:lumMod val="99000"/>
              </a:schemeClr>
            </a:gs>
          </a:gsLst>
          <a:lin ang="27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Metropolitan" id="{4C5440D6-04D2-4954-96CF-F251137069B2}" vid="{3A8A2BB7-7C5E-4EB2-B1F1-CFFF0F57E773}"/>
    </a:ext>
  </a:extLst>
</a:theme>
</file>

<file path=docProps/app.xml><?xml version="1.0" encoding="utf-8"?>
<Properties xmlns="http://schemas.openxmlformats.org/officeDocument/2006/extended-properties" xmlns:vt="http://schemas.openxmlformats.org/officeDocument/2006/docPropsVTypes">
  <Template>TC103457491[[fn=Metropolitan]]</Template>
  <TotalTime>2879</TotalTime>
  <Words>41</Words>
  <Application>Microsoft Office PowerPoint</Application>
  <PresentationFormat>Widescreen</PresentationFormat>
  <Paragraphs>20</Paragraphs>
  <Slides>21</Slides>
  <Notes>0</Notes>
  <HiddenSlides>0</HiddenSlides>
  <MMClips>0</MMClips>
  <ScaleCrop>false</ScaleCrop>
  <HeadingPairs>
    <vt:vector size="8" baseType="variant">
      <vt:variant>
        <vt:lpstr>Fonts Used</vt:lpstr>
      </vt:variant>
      <vt:variant>
        <vt:i4>2</vt:i4>
      </vt:variant>
      <vt:variant>
        <vt:lpstr>Theme</vt:lpstr>
      </vt:variant>
      <vt:variant>
        <vt:i4>1</vt:i4>
      </vt:variant>
      <vt:variant>
        <vt:lpstr>Slide Titles</vt:lpstr>
      </vt:variant>
      <vt:variant>
        <vt:i4>21</vt:i4>
      </vt:variant>
      <vt:variant>
        <vt:lpstr>Custom Shows</vt:lpstr>
      </vt:variant>
      <vt:variant>
        <vt:i4>1</vt:i4>
      </vt:variant>
    </vt:vector>
  </HeadingPairs>
  <TitlesOfParts>
    <vt:vector size="25" baseType="lpstr">
      <vt:lpstr>Arial</vt:lpstr>
      <vt:lpstr>Calibri Light</vt:lpstr>
      <vt:lpstr>Metropolitan</vt:lpstr>
      <vt:lpstr>PowerPoint Presentation</vt:lpstr>
      <vt:lpstr>Karsima v4  The latest version of Karisma presents a simplified, touch-friendly interface that puts everything you need for your workflow in the one place with quick access.   </vt:lpstr>
      <vt:lpstr>PowerPoint Presentation</vt:lpstr>
      <vt:lpstr>Diary  The Karisma v4 diary offers all of the convenience you expect from Karisma – plus you can now open multiple diaries in the same screen.  </vt:lpstr>
      <vt:lpstr>PowerPoint Presentation</vt:lpstr>
      <vt:lpstr>Reception  The Reception screen brings together all of the tasks usually performed at reception – such as scheduling, pricing, scanning and validation. Everything is accessible with a simplified interface that’s easy to learn and use  </vt:lpstr>
      <vt:lpstr>PowerPoint Presentation</vt:lpstr>
      <vt:lpstr>Medical Imaging Technologists  With Karisma v4’s innovative interface specially designed for touch screens, tablets such as the Microsoft Surface mean increased mobility for MITs throughout the organisation.   </vt:lpstr>
      <vt:lpstr>PowerPoint Presentation</vt:lpstr>
      <vt:lpstr>Patient Reception Kiosk  An airport style kiosk allows patients to perform their own check-in and arrivals. Booking reminders with embedded barcodes add another dimension of convenience that will improve customer service. </vt:lpstr>
      <vt:lpstr>PowerPoint Presentation</vt:lpstr>
      <vt:lpstr>Management/Financial Reports  Powerful, commercial level reports are all a  part of the Karisma product. Karisma provides quick access to important business information integrated with workflow – including referrer ‘heatmaps’. </vt:lpstr>
      <vt:lpstr>PowerPoint Presentation</vt:lpstr>
      <vt:lpstr>Search “Carcinoma”  The ‘spotlight’ style search built into Karisma v4 allows users to search across concepts for results. Contact names, address information, report content, services and more are all included in search queries. </vt:lpstr>
      <vt:lpstr>PowerPoint Presentation</vt:lpstr>
      <vt:lpstr>Search “Smith”  For example, using the new search capabilities, the word Smith is found across patient names, practitioner names and report content – with one click access to filter and even edit results.   </vt:lpstr>
      <vt:lpstr>PowerPoint Presentation</vt:lpstr>
      <vt:lpstr>The Forge Family (2009 – 2014)  Forge is a multi product platform which allows the rapid development of enterprise systems. Kestral has been working on Forge since 2009 to provide a solid foundation to all of our products. We believe in long term reinvestment in technology. </vt:lpstr>
      <vt:lpstr>PowerPoint Presentation</vt:lpstr>
      <vt:lpstr>Going Forward  With the new Forge platform :  - Rapid Development - Innovate - Keep Up To Date  </vt:lpstr>
      <vt:lpstr>  Karisma Version 4: Designed to keep Kestral customers ahead of the curve.  </vt:lpstr>
      <vt:lpstr>Custom Show 1</vt:lpstr>
    </vt:vector>
  </TitlesOfParts>
  <Company>Microsoft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Corey Wayne</dc:creator>
  <cp:lastModifiedBy>Corey Wayne</cp:lastModifiedBy>
  <cp:revision>504</cp:revision>
  <dcterms:created xsi:type="dcterms:W3CDTF">2013-06-24T00:15:59Z</dcterms:created>
  <dcterms:modified xsi:type="dcterms:W3CDTF">2014-05-26T08:30:16Z</dcterms:modified>
</cp:coreProperties>
</file>